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sldIdLst>
    <p:sldId id="258" r:id="rId2"/>
    <p:sldId id="275" r:id="rId3"/>
    <p:sldId id="276" r:id="rId4"/>
    <p:sldId id="260" r:id="rId5"/>
    <p:sldId id="261" r:id="rId6"/>
    <p:sldId id="262" r:id="rId7"/>
    <p:sldId id="263" r:id="rId8"/>
    <p:sldId id="265" r:id="rId9"/>
    <p:sldId id="286" r:id="rId10"/>
    <p:sldId id="266" r:id="rId11"/>
    <p:sldId id="269" r:id="rId12"/>
    <p:sldId id="270" r:id="rId13"/>
    <p:sldId id="278" r:id="rId14"/>
    <p:sldId id="272" r:id="rId15"/>
    <p:sldId id="273" r:id="rId16"/>
    <p:sldId id="274" r:id="rId17"/>
    <p:sldId id="267" r:id="rId18"/>
    <p:sldId id="280" r:id="rId19"/>
    <p:sldId id="279" r:id="rId20"/>
    <p:sldId id="281" r:id="rId21"/>
    <p:sldId id="282" r:id="rId22"/>
    <p:sldId id="283" r:id="rId23"/>
    <p:sldId id="284" r:id="rId24"/>
    <p:sldId id="268" r:id="rId25"/>
    <p:sldId id="285" r:id="rId26"/>
  </p:sldIdLst>
  <p:sldSz cx="12192000" cy="6858000"/>
  <p:notesSz cx="6858000" cy="9144000"/>
  <p:embeddedFontLst>
    <p:embeddedFont>
      <p:font typeface="PT Sans" panose="020B0503020203020204" pitchFamily="34" charset="0"/>
      <p:regular r:id="rId28"/>
      <p:bold r:id="rId29"/>
    </p:embeddedFont>
    <p:embeddedFont>
      <p:font typeface="Vazirmatn" pitchFamily="2" charset="-78"/>
      <p:regular r:id="rId30"/>
      <p:bold r:id="rId31"/>
    </p:embeddedFont>
  </p:embeddedFontLst>
  <p:defaultText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hel mahdavi" initials="sm" lastIdx="1" clrIdx="0">
    <p:extLst>
      <p:ext uri="{19B8F6BF-5375-455C-9EA6-DF929625EA0E}">
        <p15:presenceInfo xmlns:p15="http://schemas.microsoft.com/office/powerpoint/2012/main" userId="f1777d3463c1d2e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84" autoAdjust="0"/>
    <p:restoredTop sz="95320" autoAdjust="0"/>
  </p:normalViewPr>
  <p:slideViewPr>
    <p:cSldViewPr snapToGrid="0">
      <p:cViewPr varScale="1">
        <p:scale>
          <a:sx n="87" d="100"/>
          <a:sy n="87" d="100"/>
        </p:scale>
        <p:origin x="75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2.jpg>
</file>

<file path=ppt/media/image3.png>
</file>

<file path=ppt/media/image4.png>
</file>

<file path=ppt/media/image5.jpe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8E17BF-6068-4C0F-B53B-7B36F2857090}" type="datetimeFigureOut">
              <a:rPr lang="en-US" smtClean="0"/>
              <a:t>10/3/2024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C5201-1580-40EE-B21F-B13E8C5F9ACA}" type="slidenum">
              <a:rPr lang="en-US" smtClean="0"/>
              <a:t>‹#›</a:t>
            </a:fld>
            <a:endParaRPr lang="en-US"/>
          </a:p>
        </p:txBody>
      </p:sp>
    </p:spTree>
    <p:extLst>
      <p:ext uri="{BB962C8B-B14F-4D97-AF65-F5344CB8AC3E}">
        <p14:creationId xmlns:p14="http://schemas.microsoft.com/office/powerpoint/2010/main" val="3328393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C5201-1580-40EE-B21F-B13E8C5F9ACA}" type="slidenum">
              <a:rPr lang="en-US" smtClean="0"/>
              <a:t>7</a:t>
            </a:fld>
            <a:endParaRPr lang="en-US"/>
          </a:p>
        </p:txBody>
      </p:sp>
    </p:spTree>
    <p:extLst>
      <p:ext uri="{BB962C8B-B14F-4D97-AF65-F5344CB8AC3E}">
        <p14:creationId xmlns:p14="http://schemas.microsoft.com/office/powerpoint/2010/main" val="815180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C5201-1580-40EE-B21F-B13E8C5F9ACA}" type="slidenum">
              <a:rPr lang="en-US" smtClean="0"/>
              <a:t>8</a:t>
            </a:fld>
            <a:endParaRPr lang="en-US"/>
          </a:p>
        </p:txBody>
      </p:sp>
    </p:spTree>
    <p:extLst>
      <p:ext uri="{BB962C8B-B14F-4D97-AF65-F5344CB8AC3E}">
        <p14:creationId xmlns:p14="http://schemas.microsoft.com/office/powerpoint/2010/main" val="3373465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C5201-1580-40EE-B21F-B13E8C5F9ACA}" type="slidenum">
              <a:rPr lang="en-US" smtClean="0"/>
              <a:t>9</a:t>
            </a:fld>
            <a:endParaRPr lang="en-US"/>
          </a:p>
        </p:txBody>
      </p:sp>
    </p:spTree>
    <p:extLst>
      <p:ext uri="{BB962C8B-B14F-4D97-AF65-F5344CB8AC3E}">
        <p14:creationId xmlns:p14="http://schemas.microsoft.com/office/powerpoint/2010/main" val="25532307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C5201-1580-40EE-B21F-B13E8C5F9ACA}" type="slidenum">
              <a:rPr lang="en-US" smtClean="0"/>
              <a:t>17</a:t>
            </a:fld>
            <a:endParaRPr lang="en-US"/>
          </a:p>
        </p:txBody>
      </p:sp>
    </p:spTree>
    <p:extLst>
      <p:ext uri="{BB962C8B-B14F-4D97-AF65-F5344CB8AC3E}">
        <p14:creationId xmlns:p14="http://schemas.microsoft.com/office/powerpoint/2010/main" val="7563357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5"/>
          </p:nvPr>
        </p:nvSpPr>
        <p:spPr/>
        <p:txBody>
          <a:bodyPr/>
          <a:lstStyle/>
          <a:p>
            <a:fld id="{503C5201-1580-40EE-B21F-B13E8C5F9ACA}" type="slidenum">
              <a:rPr lang="en-US" smtClean="0"/>
              <a:t>18</a:t>
            </a:fld>
            <a:endParaRPr lang="en-US"/>
          </a:p>
        </p:txBody>
      </p:sp>
    </p:spTree>
    <p:extLst>
      <p:ext uri="{BB962C8B-B14F-4D97-AF65-F5344CB8AC3E}">
        <p14:creationId xmlns:p14="http://schemas.microsoft.com/office/powerpoint/2010/main" val="3197394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C5201-1580-40EE-B21F-B13E8C5F9ACA}" type="slidenum">
              <a:rPr lang="en-US" smtClean="0"/>
              <a:t>19</a:t>
            </a:fld>
            <a:endParaRPr lang="en-US"/>
          </a:p>
        </p:txBody>
      </p:sp>
    </p:spTree>
    <p:extLst>
      <p:ext uri="{BB962C8B-B14F-4D97-AF65-F5344CB8AC3E}">
        <p14:creationId xmlns:p14="http://schemas.microsoft.com/office/powerpoint/2010/main" val="1663462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503C5201-1580-40EE-B21F-B13E8C5F9ACA}" type="slidenum">
              <a:rPr lang="en-US" smtClean="0"/>
              <a:t>20</a:t>
            </a:fld>
            <a:endParaRPr lang="en-US"/>
          </a:p>
        </p:txBody>
      </p:sp>
    </p:spTree>
    <p:extLst>
      <p:ext uri="{BB962C8B-B14F-4D97-AF65-F5344CB8AC3E}">
        <p14:creationId xmlns:p14="http://schemas.microsoft.com/office/powerpoint/2010/main" val="19847649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503C5201-1580-40EE-B21F-B13E8C5F9ACA}" type="slidenum">
              <a:rPr lang="en-US" smtClean="0"/>
              <a:t>23</a:t>
            </a:fld>
            <a:endParaRPr lang="en-US"/>
          </a:p>
        </p:txBody>
      </p:sp>
    </p:spTree>
    <p:extLst>
      <p:ext uri="{BB962C8B-B14F-4D97-AF65-F5344CB8AC3E}">
        <p14:creationId xmlns:p14="http://schemas.microsoft.com/office/powerpoint/2010/main" val="1265742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54253-FE50-65F4-76D6-1F62B6AC082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a-IR"/>
          </a:p>
        </p:txBody>
      </p:sp>
      <p:sp>
        <p:nvSpPr>
          <p:cNvPr id="3" name="Subtitle 2">
            <a:extLst>
              <a:ext uri="{FF2B5EF4-FFF2-40B4-BE49-F238E27FC236}">
                <a16:creationId xmlns:a16="http://schemas.microsoft.com/office/drawing/2014/main" id="{A4BBF4EF-39A3-ECA2-AB6D-5882F305A9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a-IR"/>
          </a:p>
        </p:txBody>
      </p:sp>
      <p:sp>
        <p:nvSpPr>
          <p:cNvPr id="4" name="Date Placeholder 3">
            <a:extLst>
              <a:ext uri="{FF2B5EF4-FFF2-40B4-BE49-F238E27FC236}">
                <a16:creationId xmlns:a16="http://schemas.microsoft.com/office/drawing/2014/main" id="{1D84D241-59FD-8F9E-F2D4-EBA2CEF5AC95}"/>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5" name="Footer Placeholder 4">
            <a:extLst>
              <a:ext uri="{FF2B5EF4-FFF2-40B4-BE49-F238E27FC236}">
                <a16:creationId xmlns:a16="http://schemas.microsoft.com/office/drawing/2014/main" id="{0FAABA18-EE24-545A-B470-05E908D28254}"/>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BDEF4DFD-0209-D413-A2B7-E20CE9CE2D2C}"/>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2618338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572F1-6D01-D449-410C-97FDF6C74287}"/>
              </a:ext>
            </a:extLst>
          </p:cNvPr>
          <p:cNvSpPr>
            <a:spLocks noGrp="1"/>
          </p:cNvSpPr>
          <p:nvPr>
            <p:ph type="title"/>
          </p:nvPr>
        </p:nvSpPr>
        <p:spPr/>
        <p:txBody>
          <a:bodyPr/>
          <a:lstStyle/>
          <a:p>
            <a:r>
              <a:rPr lang="en-US"/>
              <a:t>Click to edit Master title style</a:t>
            </a:r>
            <a:endParaRPr lang="fa-IR"/>
          </a:p>
        </p:txBody>
      </p:sp>
      <p:sp>
        <p:nvSpPr>
          <p:cNvPr id="3" name="Vertical Text Placeholder 2">
            <a:extLst>
              <a:ext uri="{FF2B5EF4-FFF2-40B4-BE49-F238E27FC236}">
                <a16:creationId xmlns:a16="http://schemas.microsoft.com/office/drawing/2014/main" id="{59F93D12-09AB-584C-1D81-B55B2EF440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B8CA6A78-1E61-CA0D-AD46-BF784D9EE680}"/>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5" name="Footer Placeholder 4">
            <a:extLst>
              <a:ext uri="{FF2B5EF4-FFF2-40B4-BE49-F238E27FC236}">
                <a16:creationId xmlns:a16="http://schemas.microsoft.com/office/drawing/2014/main" id="{E007B72B-867D-E7E0-4EEA-293E591E251E}"/>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D2A373E9-B167-56C7-E0E4-FED29D465980}"/>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3450254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C1EB54-41D0-7E0C-0784-78DD07C1F2F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a-IR"/>
          </a:p>
        </p:txBody>
      </p:sp>
      <p:sp>
        <p:nvSpPr>
          <p:cNvPr id="3" name="Vertical Text Placeholder 2">
            <a:extLst>
              <a:ext uri="{FF2B5EF4-FFF2-40B4-BE49-F238E27FC236}">
                <a16:creationId xmlns:a16="http://schemas.microsoft.com/office/drawing/2014/main" id="{F6E2D84F-1405-301C-7D7D-FD59CB8E6B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DAB1B816-9674-C3B0-C8F3-348D46F075A2}"/>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5" name="Footer Placeholder 4">
            <a:extLst>
              <a:ext uri="{FF2B5EF4-FFF2-40B4-BE49-F238E27FC236}">
                <a16:creationId xmlns:a16="http://schemas.microsoft.com/office/drawing/2014/main" id="{311D2EDC-CC82-00FB-B50A-9E1C44560AB8}"/>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132DD2BA-C46B-5390-69A8-F3AC95527470}"/>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152129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CFE88-ED4A-7840-AB00-E2903D294722}"/>
              </a:ext>
            </a:extLst>
          </p:cNvPr>
          <p:cNvSpPr>
            <a:spLocks noGrp="1"/>
          </p:cNvSpPr>
          <p:nvPr>
            <p:ph type="title"/>
          </p:nvPr>
        </p:nvSpPr>
        <p:spPr/>
        <p:txBody>
          <a:bodyPr/>
          <a:lstStyle/>
          <a:p>
            <a:r>
              <a:rPr lang="en-US"/>
              <a:t>Click to edit Master title style</a:t>
            </a:r>
            <a:endParaRPr lang="fa-IR"/>
          </a:p>
        </p:txBody>
      </p:sp>
      <p:sp>
        <p:nvSpPr>
          <p:cNvPr id="3" name="Content Placeholder 2">
            <a:extLst>
              <a:ext uri="{FF2B5EF4-FFF2-40B4-BE49-F238E27FC236}">
                <a16:creationId xmlns:a16="http://schemas.microsoft.com/office/drawing/2014/main" id="{DE644D78-7F77-187D-7966-B22B882A1B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4FF7206B-7D33-1B6B-5D9B-E795C2750DC5}"/>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5" name="Footer Placeholder 4">
            <a:extLst>
              <a:ext uri="{FF2B5EF4-FFF2-40B4-BE49-F238E27FC236}">
                <a16:creationId xmlns:a16="http://schemas.microsoft.com/office/drawing/2014/main" id="{363B5BF0-6E33-D772-5A6B-72F2C0EA3FC5}"/>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05599343-AB23-84CE-AC13-233567CD53E2}"/>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869657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FD665-B95F-3FE3-477C-20B71DD93E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a-IR"/>
          </a:p>
        </p:txBody>
      </p:sp>
      <p:sp>
        <p:nvSpPr>
          <p:cNvPr id="3" name="Text Placeholder 2">
            <a:extLst>
              <a:ext uri="{FF2B5EF4-FFF2-40B4-BE49-F238E27FC236}">
                <a16:creationId xmlns:a16="http://schemas.microsoft.com/office/drawing/2014/main" id="{4EF7911F-2391-2AD2-B0F7-C32F57DA52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7167A4-23B9-327D-93B8-DB7A666F9D15}"/>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5" name="Footer Placeholder 4">
            <a:extLst>
              <a:ext uri="{FF2B5EF4-FFF2-40B4-BE49-F238E27FC236}">
                <a16:creationId xmlns:a16="http://schemas.microsoft.com/office/drawing/2014/main" id="{AB23B3E8-8CF8-147A-164B-4372415F0DBF}"/>
              </a:ext>
            </a:extLst>
          </p:cNvPr>
          <p:cNvSpPr>
            <a:spLocks noGrp="1"/>
          </p:cNvSpPr>
          <p:nvPr>
            <p:ph type="ftr" sz="quarter" idx="11"/>
          </p:nvPr>
        </p:nvSpPr>
        <p:spPr/>
        <p:txBody>
          <a:bodyPr/>
          <a:lstStyle/>
          <a:p>
            <a:endParaRPr lang="fa-IR"/>
          </a:p>
        </p:txBody>
      </p:sp>
      <p:sp>
        <p:nvSpPr>
          <p:cNvPr id="6" name="Slide Number Placeholder 5">
            <a:extLst>
              <a:ext uri="{FF2B5EF4-FFF2-40B4-BE49-F238E27FC236}">
                <a16:creationId xmlns:a16="http://schemas.microsoft.com/office/drawing/2014/main" id="{55C75D98-A4B8-9FB8-764B-CD859CB8EECF}"/>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1496337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F8E13-62E1-6E40-E6A9-0C19227625A2}"/>
              </a:ext>
            </a:extLst>
          </p:cNvPr>
          <p:cNvSpPr>
            <a:spLocks noGrp="1"/>
          </p:cNvSpPr>
          <p:nvPr>
            <p:ph type="title"/>
          </p:nvPr>
        </p:nvSpPr>
        <p:spPr/>
        <p:txBody>
          <a:bodyPr/>
          <a:lstStyle/>
          <a:p>
            <a:r>
              <a:rPr lang="en-US"/>
              <a:t>Click to edit Master title style</a:t>
            </a:r>
            <a:endParaRPr lang="fa-IR"/>
          </a:p>
        </p:txBody>
      </p:sp>
      <p:sp>
        <p:nvSpPr>
          <p:cNvPr id="3" name="Content Placeholder 2">
            <a:extLst>
              <a:ext uri="{FF2B5EF4-FFF2-40B4-BE49-F238E27FC236}">
                <a16:creationId xmlns:a16="http://schemas.microsoft.com/office/drawing/2014/main" id="{350C8138-E761-FAE2-0E80-330F11D8A6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Content Placeholder 3">
            <a:extLst>
              <a:ext uri="{FF2B5EF4-FFF2-40B4-BE49-F238E27FC236}">
                <a16:creationId xmlns:a16="http://schemas.microsoft.com/office/drawing/2014/main" id="{7613686D-F53C-3BD7-B5D2-6EA20AECEF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5" name="Date Placeholder 4">
            <a:extLst>
              <a:ext uri="{FF2B5EF4-FFF2-40B4-BE49-F238E27FC236}">
                <a16:creationId xmlns:a16="http://schemas.microsoft.com/office/drawing/2014/main" id="{79E0CA61-E462-2F6A-E13C-616D837C1137}"/>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6" name="Footer Placeholder 5">
            <a:extLst>
              <a:ext uri="{FF2B5EF4-FFF2-40B4-BE49-F238E27FC236}">
                <a16:creationId xmlns:a16="http://schemas.microsoft.com/office/drawing/2014/main" id="{63A18828-A88B-078F-7CEB-C073E84CB3B2}"/>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36182FFD-EBDC-1F15-A6A6-1500FC425AB9}"/>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4153527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EEF15-9DB5-30CF-15F2-5FC8AA22B355}"/>
              </a:ext>
            </a:extLst>
          </p:cNvPr>
          <p:cNvSpPr>
            <a:spLocks noGrp="1"/>
          </p:cNvSpPr>
          <p:nvPr>
            <p:ph type="title"/>
          </p:nvPr>
        </p:nvSpPr>
        <p:spPr>
          <a:xfrm>
            <a:off x="839788" y="365125"/>
            <a:ext cx="10515600" cy="1325563"/>
          </a:xfrm>
        </p:spPr>
        <p:txBody>
          <a:bodyPr/>
          <a:lstStyle/>
          <a:p>
            <a:r>
              <a:rPr lang="en-US"/>
              <a:t>Click to edit Master title style</a:t>
            </a:r>
            <a:endParaRPr lang="fa-IR"/>
          </a:p>
        </p:txBody>
      </p:sp>
      <p:sp>
        <p:nvSpPr>
          <p:cNvPr id="3" name="Text Placeholder 2">
            <a:extLst>
              <a:ext uri="{FF2B5EF4-FFF2-40B4-BE49-F238E27FC236}">
                <a16:creationId xmlns:a16="http://schemas.microsoft.com/office/drawing/2014/main" id="{A3351892-6F2A-B1D6-78FF-75B7C47FAB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6DB1DBB-BD9F-1BAB-213E-40095C0E17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5" name="Text Placeholder 4">
            <a:extLst>
              <a:ext uri="{FF2B5EF4-FFF2-40B4-BE49-F238E27FC236}">
                <a16:creationId xmlns:a16="http://schemas.microsoft.com/office/drawing/2014/main" id="{F95FBC77-47D4-9AFC-7EAD-DE9BEA15F6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F1E5B3-8916-3BF1-142A-9A07CCDC75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7" name="Date Placeholder 6">
            <a:extLst>
              <a:ext uri="{FF2B5EF4-FFF2-40B4-BE49-F238E27FC236}">
                <a16:creationId xmlns:a16="http://schemas.microsoft.com/office/drawing/2014/main" id="{72972D7A-B65F-C337-BEC1-503136506DA8}"/>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8" name="Footer Placeholder 7">
            <a:extLst>
              <a:ext uri="{FF2B5EF4-FFF2-40B4-BE49-F238E27FC236}">
                <a16:creationId xmlns:a16="http://schemas.microsoft.com/office/drawing/2014/main" id="{9B94E959-EB79-E858-BC51-8C41B12B0036}"/>
              </a:ext>
            </a:extLst>
          </p:cNvPr>
          <p:cNvSpPr>
            <a:spLocks noGrp="1"/>
          </p:cNvSpPr>
          <p:nvPr>
            <p:ph type="ftr" sz="quarter" idx="11"/>
          </p:nvPr>
        </p:nvSpPr>
        <p:spPr/>
        <p:txBody>
          <a:bodyPr/>
          <a:lstStyle/>
          <a:p>
            <a:endParaRPr lang="fa-IR"/>
          </a:p>
        </p:txBody>
      </p:sp>
      <p:sp>
        <p:nvSpPr>
          <p:cNvPr id="9" name="Slide Number Placeholder 8">
            <a:extLst>
              <a:ext uri="{FF2B5EF4-FFF2-40B4-BE49-F238E27FC236}">
                <a16:creationId xmlns:a16="http://schemas.microsoft.com/office/drawing/2014/main" id="{F13D4721-F5DC-A427-59A5-74AB3C84A3C2}"/>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2393890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C41FE-AD7A-C540-9CCD-6B322D262274}"/>
              </a:ext>
            </a:extLst>
          </p:cNvPr>
          <p:cNvSpPr>
            <a:spLocks noGrp="1"/>
          </p:cNvSpPr>
          <p:nvPr>
            <p:ph type="title"/>
          </p:nvPr>
        </p:nvSpPr>
        <p:spPr/>
        <p:txBody>
          <a:bodyPr/>
          <a:lstStyle/>
          <a:p>
            <a:r>
              <a:rPr lang="en-US"/>
              <a:t>Click to edit Master title style</a:t>
            </a:r>
            <a:endParaRPr lang="fa-IR"/>
          </a:p>
        </p:txBody>
      </p:sp>
      <p:sp>
        <p:nvSpPr>
          <p:cNvPr id="3" name="Date Placeholder 2">
            <a:extLst>
              <a:ext uri="{FF2B5EF4-FFF2-40B4-BE49-F238E27FC236}">
                <a16:creationId xmlns:a16="http://schemas.microsoft.com/office/drawing/2014/main" id="{27F9BCEA-4BEC-F9E6-9C15-CB505A9971D7}"/>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4" name="Footer Placeholder 3">
            <a:extLst>
              <a:ext uri="{FF2B5EF4-FFF2-40B4-BE49-F238E27FC236}">
                <a16:creationId xmlns:a16="http://schemas.microsoft.com/office/drawing/2014/main" id="{16BD9D83-29DB-639C-C91A-C240FC644F4C}"/>
              </a:ext>
            </a:extLst>
          </p:cNvPr>
          <p:cNvSpPr>
            <a:spLocks noGrp="1"/>
          </p:cNvSpPr>
          <p:nvPr>
            <p:ph type="ftr" sz="quarter" idx="11"/>
          </p:nvPr>
        </p:nvSpPr>
        <p:spPr/>
        <p:txBody>
          <a:bodyPr/>
          <a:lstStyle/>
          <a:p>
            <a:endParaRPr lang="fa-IR"/>
          </a:p>
        </p:txBody>
      </p:sp>
      <p:sp>
        <p:nvSpPr>
          <p:cNvPr id="5" name="Slide Number Placeholder 4">
            <a:extLst>
              <a:ext uri="{FF2B5EF4-FFF2-40B4-BE49-F238E27FC236}">
                <a16:creationId xmlns:a16="http://schemas.microsoft.com/office/drawing/2014/main" id="{196A3ED6-7036-7501-A695-973FD00DD4DA}"/>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1920451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1906030-A849-1113-2BC8-95B3F32FED9E}"/>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3" name="Footer Placeholder 2">
            <a:extLst>
              <a:ext uri="{FF2B5EF4-FFF2-40B4-BE49-F238E27FC236}">
                <a16:creationId xmlns:a16="http://schemas.microsoft.com/office/drawing/2014/main" id="{2D3B36ED-3232-0CB4-547F-1DE2EF9F5559}"/>
              </a:ext>
            </a:extLst>
          </p:cNvPr>
          <p:cNvSpPr>
            <a:spLocks noGrp="1"/>
          </p:cNvSpPr>
          <p:nvPr>
            <p:ph type="ftr" sz="quarter" idx="11"/>
          </p:nvPr>
        </p:nvSpPr>
        <p:spPr/>
        <p:txBody>
          <a:bodyPr/>
          <a:lstStyle/>
          <a:p>
            <a:endParaRPr lang="fa-IR"/>
          </a:p>
        </p:txBody>
      </p:sp>
      <p:sp>
        <p:nvSpPr>
          <p:cNvPr id="4" name="Slide Number Placeholder 3">
            <a:extLst>
              <a:ext uri="{FF2B5EF4-FFF2-40B4-BE49-F238E27FC236}">
                <a16:creationId xmlns:a16="http://schemas.microsoft.com/office/drawing/2014/main" id="{7AAF2A24-818F-BE48-2C07-D43C3B93946F}"/>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146025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8C1D1-E6AF-8073-7A1B-0343268CCE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a-IR"/>
          </a:p>
        </p:txBody>
      </p:sp>
      <p:sp>
        <p:nvSpPr>
          <p:cNvPr id="3" name="Content Placeholder 2">
            <a:extLst>
              <a:ext uri="{FF2B5EF4-FFF2-40B4-BE49-F238E27FC236}">
                <a16:creationId xmlns:a16="http://schemas.microsoft.com/office/drawing/2014/main" id="{A6B9DC50-3F62-A88D-66D8-22388F9491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Text Placeholder 3">
            <a:extLst>
              <a:ext uri="{FF2B5EF4-FFF2-40B4-BE49-F238E27FC236}">
                <a16:creationId xmlns:a16="http://schemas.microsoft.com/office/drawing/2014/main" id="{E4492B2C-B537-CD24-08D3-C15EE2B989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DB42E3-C631-3BD6-6095-B082C19D2EFA}"/>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6" name="Footer Placeholder 5">
            <a:extLst>
              <a:ext uri="{FF2B5EF4-FFF2-40B4-BE49-F238E27FC236}">
                <a16:creationId xmlns:a16="http://schemas.microsoft.com/office/drawing/2014/main" id="{FD5A06B4-2487-1E11-5988-2178203F8797}"/>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C350F56D-AF14-AF5C-C732-12850AB74AE6}"/>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3547120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E5803-97BB-95A0-E535-FF70EE31B1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a-IR"/>
          </a:p>
        </p:txBody>
      </p:sp>
      <p:sp>
        <p:nvSpPr>
          <p:cNvPr id="3" name="Picture Placeholder 2">
            <a:extLst>
              <a:ext uri="{FF2B5EF4-FFF2-40B4-BE49-F238E27FC236}">
                <a16:creationId xmlns:a16="http://schemas.microsoft.com/office/drawing/2014/main" id="{F6C90111-67D5-06CB-DEE6-E387ED53BB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a-IR"/>
          </a:p>
        </p:txBody>
      </p:sp>
      <p:sp>
        <p:nvSpPr>
          <p:cNvPr id="4" name="Text Placeholder 3">
            <a:extLst>
              <a:ext uri="{FF2B5EF4-FFF2-40B4-BE49-F238E27FC236}">
                <a16:creationId xmlns:a16="http://schemas.microsoft.com/office/drawing/2014/main" id="{80F643C7-098C-05DB-92F6-7559B0A4B5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C240FA-37B2-4FD8-2E79-31D484275410}"/>
              </a:ext>
            </a:extLst>
          </p:cNvPr>
          <p:cNvSpPr>
            <a:spLocks noGrp="1"/>
          </p:cNvSpPr>
          <p:nvPr>
            <p:ph type="dt" sz="half" idx="10"/>
          </p:nvPr>
        </p:nvSpPr>
        <p:spPr/>
        <p:txBody>
          <a:bodyPr/>
          <a:lstStyle/>
          <a:p>
            <a:fld id="{9F3116EF-3D0F-4543-9550-90923A645519}" type="datetimeFigureOut">
              <a:rPr lang="fa-IR" smtClean="0"/>
              <a:t>30/03/1446</a:t>
            </a:fld>
            <a:endParaRPr lang="fa-IR"/>
          </a:p>
        </p:txBody>
      </p:sp>
      <p:sp>
        <p:nvSpPr>
          <p:cNvPr id="6" name="Footer Placeholder 5">
            <a:extLst>
              <a:ext uri="{FF2B5EF4-FFF2-40B4-BE49-F238E27FC236}">
                <a16:creationId xmlns:a16="http://schemas.microsoft.com/office/drawing/2014/main" id="{21CD7B25-A276-6248-C797-BB4FE7779A98}"/>
              </a:ext>
            </a:extLst>
          </p:cNvPr>
          <p:cNvSpPr>
            <a:spLocks noGrp="1"/>
          </p:cNvSpPr>
          <p:nvPr>
            <p:ph type="ftr" sz="quarter" idx="11"/>
          </p:nvPr>
        </p:nvSpPr>
        <p:spPr/>
        <p:txBody>
          <a:bodyPr/>
          <a:lstStyle/>
          <a:p>
            <a:endParaRPr lang="fa-IR"/>
          </a:p>
        </p:txBody>
      </p:sp>
      <p:sp>
        <p:nvSpPr>
          <p:cNvPr id="7" name="Slide Number Placeholder 6">
            <a:extLst>
              <a:ext uri="{FF2B5EF4-FFF2-40B4-BE49-F238E27FC236}">
                <a16:creationId xmlns:a16="http://schemas.microsoft.com/office/drawing/2014/main" id="{0E7EEE97-A00D-8E68-F46C-BF4E8602EF59}"/>
              </a:ext>
            </a:extLst>
          </p:cNvPr>
          <p:cNvSpPr>
            <a:spLocks noGrp="1"/>
          </p:cNvSpPr>
          <p:nvPr>
            <p:ph type="sldNum" sz="quarter" idx="12"/>
          </p:nvPr>
        </p:nvSpPr>
        <p:spPr/>
        <p:txBody>
          <a:bodyPr/>
          <a:lstStyle/>
          <a:p>
            <a:fld id="{A14A74F5-8811-411C-B00C-858576AC8210}" type="slidenum">
              <a:rPr lang="fa-IR" smtClean="0"/>
              <a:t>‹#›</a:t>
            </a:fld>
            <a:endParaRPr lang="fa-IR"/>
          </a:p>
        </p:txBody>
      </p:sp>
    </p:spTree>
    <p:extLst>
      <p:ext uri="{BB962C8B-B14F-4D97-AF65-F5344CB8AC3E}">
        <p14:creationId xmlns:p14="http://schemas.microsoft.com/office/powerpoint/2010/main" val="3655429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CEEC03-5894-F698-6D5E-AC7EFB77EE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a-IR"/>
          </a:p>
        </p:txBody>
      </p:sp>
      <p:sp>
        <p:nvSpPr>
          <p:cNvPr id="3" name="Text Placeholder 2">
            <a:extLst>
              <a:ext uri="{FF2B5EF4-FFF2-40B4-BE49-F238E27FC236}">
                <a16:creationId xmlns:a16="http://schemas.microsoft.com/office/drawing/2014/main" id="{DDF69F0A-39E1-6A26-3001-49E487D26B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a-IR"/>
          </a:p>
        </p:txBody>
      </p:sp>
      <p:sp>
        <p:nvSpPr>
          <p:cNvPr id="4" name="Date Placeholder 3">
            <a:extLst>
              <a:ext uri="{FF2B5EF4-FFF2-40B4-BE49-F238E27FC236}">
                <a16:creationId xmlns:a16="http://schemas.microsoft.com/office/drawing/2014/main" id="{9CF86B18-1DB5-F3AE-FAE7-25B378FE86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3116EF-3D0F-4543-9550-90923A645519}" type="datetimeFigureOut">
              <a:rPr lang="fa-IR" smtClean="0"/>
              <a:t>30/03/1446</a:t>
            </a:fld>
            <a:endParaRPr lang="fa-IR"/>
          </a:p>
        </p:txBody>
      </p:sp>
      <p:sp>
        <p:nvSpPr>
          <p:cNvPr id="5" name="Footer Placeholder 4">
            <a:extLst>
              <a:ext uri="{FF2B5EF4-FFF2-40B4-BE49-F238E27FC236}">
                <a16:creationId xmlns:a16="http://schemas.microsoft.com/office/drawing/2014/main" id="{D8ABEB6B-C9EA-35C0-9803-07DACA6976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a-IR"/>
          </a:p>
        </p:txBody>
      </p:sp>
      <p:sp>
        <p:nvSpPr>
          <p:cNvPr id="6" name="Slide Number Placeholder 5">
            <a:extLst>
              <a:ext uri="{FF2B5EF4-FFF2-40B4-BE49-F238E27FC236}">
                <a16:creationId xmlns:a16="http://schemas.microsoft.com/office/drawing/2014/main" id="{DAEDBB9D-36FA-98E8-EAFE-6386C81959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4A74F5-8811-411C-B00C-858576AC8210}" type="slidenum">
              <a:rPr lang="fa-IR" smtClean="0"/>
              <a:t>‹#›</a:t>
            </a:fld>
            <a:endParaRPr lang="fa-IR"/>
          </a:p>
        </p:txBody>
      </p:sp>
    </p:spTree>
    <p:extLst>
      <p:ext uri="{BB962C8B-B14F-4D97-AF65-F5344CB8AC3E}">
        <p14:creationId xmlns:p14="http://schemas.microsoft.com/office/powerpoint/2010/main" val="12991036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croll: Horizontal 8">
            <a:extLst>
              <a:ext uri="{FF2B5EF4-FFF2-40B4-BE49-F238E27FC236}">
                <a16:creationId xmlns:a16="http://schemas.microsoft.com/office/drawing/2014/main" id="{35E072DE-3071-CA46-0BED-3F2704928CEE}"/>
              </a:ext>
            </a:extLst>
          </p:cNvPr>
          <p:cNvSpPr/>
          <p:nvPr/>
        </p:nvSpPr>
        <p:spPr>
          <a:xfrm>
            <a:off x="1466850" y="600441"/>
            <a:ext cx="9258300" cy="5534025"/>
          </a:xfrm>
          <a:prstGeom prst="horizontalScroll">
            <a:avLst>
              <a:gd name="adj" fmla="val 8025"/>
            </a:avLst>
          </a:prstGeom>
        </p:spPr>
        <p:style>
          <a:lnRef idx="2">
            <a:schemeClr val="dk1"/>
          </a:lnRef>
          <a:fillRef idx="1">
            <a:schemeClr val="lt1"/>
          </a:fillRef>
          <a:effectRef idx="0">
            <a:schemeClr val="dk1"/>
          </a:effectRef>
          <a:fontRef idx="minor">
            <a:schemeClr val="dk1"/>
          </a:fontRef>
        </p:style>
        <p:txBody>
          <a:bodyPr rtlCol="1" anchor="ctr"/>
          <a:lstStyle/>
          <a:p>
            <a:pPr algn="ctr"/>
            <a:endParaRPr lang="en-US" sz="3200" dirty="0">
              <a:effectLst>
                <a:outerShdw blurRad="38100" dist="38100" dir="2700000" algn="tl">
                  <a:srgbClr val="000000">
                    <a:alpha val="43137"/>
                  </a:srgbClr>
                </a:outerShdw>
              </a:effectLst>
              <a:latin typeface="Vazirmatn" pitchFamily="2" charset="-78"/>
              <a:cs typeface="Vazirmatn" pitchFamily="2" charset="-78"/>
            </a:endParaRPr>
          </a:p>
          <a:p>
            <a:pPr algn="ctr"/>
            <a:endParaRPr lang="en-US" sz="3200" dirty="0">
              <a:effectLst>
                <a:outerShdw blurRad="38100" dist="38100" dir="2700000" algn="tl">
                  <a:srgbClr val="000000">
                    <a:alpha val="43137"/>
                  </a:srgbClr>
                </a:outerShdw>
              </a:effectLst>
              <a:latin typeface="Vazirmatn" pitchFamily="2" charset="-78"/>
              <a:cs typeface="Vazirmatn" pitchFamily="2" charset="-78"/>
            </a:endParaRPr>
          </a:p>
          <a:p>
            <a:pPr algn="ctr"/>
            <a:endParaRPr lang="en-US" sz="4000" dirty="0">
              <a:effectLst>
                <a:outerShdw blurRad="38100" dist="38100" dir="2700000" algn="tl">
                  <a:srgbClr val="000000">
                    <a:alpha val="43137"/>
                  </a:srgbClr>
                </a:outerShdw>
              </a:effectLst>
              <a:latin typeface="Vazirmatn" pitchFamily="2" charset="-78"/>
              <a:cs typeface="Vazirmatn" pitchFamily="2" charset="-78"/>
            </a:endParaRPr>
          </a:p>
          <a:p>
            <a:pPr algn="ctr"/>
            <a:r>
              <a:rPr lang="en-US" sz="4000" dirty="0">
                <a:effectLst>
                  <a:outerShdw blurRad="38100" dist="38100" dir="2700000" algn="tl">
                    <a:srgbClr val="000000">
                      <a:alpha val="43137"/>
                    </a:srgbClr>
                  </a:outerShdw>
                </a:effectLst>
                <a:latin typeface="Vazirmatn" pitchFamily="2" charset="-78"/>
                <a:cs typeface="Vazirmatn" pitchFamily="2" charset="-78"/>
              </a:rPr>
              <a:t>Design patterns</a:t>
            </a:r>
          </a:p>
          <a:p>
            <a:pPr algn="ctr"/>
            <a:endParaRPr lang="en-US" sz="3200" dirty="0">
              <a:effectLst>
                <a:outerShdw blurRad="38100" dist="38100" dir="2700000" algn="tl">
                  <a:srgbClr val="000000">
                    <a:alpha val="43137"/>
                  </a:srgbClr>
                </a:outerShdw>
              </a:effectLst>
              <a:latin typeface="Vazirmatn" pitchFamily="2" charset="-78"/>
              <a:cs typeface="Vazirmatn" pitchFamily="2" charset="-78"/>
            </a:endParaRPr>
          </a:p>
          <a:p>
            <a:pPr algn="ctr"/>
            <a:r>
              <a:rPr lang="fa-IR" sz="3200" dirty="0">
                <a:latin typeface="Vazirmatn" pitchFamily="2" charset="-78"/>
                <a:cs typeface="Vazirmatn" pitchFamily="2" charset="-78"/>
              </a:rPr>
              <a:t>تیم: </a:t>
            </a:r>
          </a:p>
          <a:p>
            <a:pPr algn="ctr"/>
            <a:r>
              <a:rPr lang="fa-IR" sz="2500" dirty="0">
                <a:latin typeface="Vazirmatn" pitchFamily="2" charset="-78"/>
                <a:cs typeface="Vazirmatn" pitchFamily="2" charset="-78"/>
              </a:rPr>
              <a:t>ایده پردازان</a:t>
            </a:r>
          </a:p>
          <a:p>
            <a:pPr algn="ctr"/>
            <a:endParaRPr lang="fa-IR" sz="3200" dirty="0">
              <a:effectLst>
                <a:outerShdw blurRad="38100" dist="38100" dir="2700000" algn="tl">
                  <a:srgbClr val="000000">
                    <a:alpha val="43137"/>
                  </a:srgbClr>
                </a:outerShdw>
              </a:effectLst>
              <a:latin typeface="Vazirmatn" pitchFamily="2" charset="-78"/>
              <a:cs typeface="Vazirmatn" pitchFamily="2" charset="-78"/>
            </a:endParaRPr>
          </a:p>
          <a:p>
            <a:pPr algn="ctr">
              <a:lnSpc>
                <a:spcPct val="150000"/>
              </a:lnSpc>
            </a:pPr>
            <a:r>
              <a:rPr lang="fa-IR" sz="1900" dirty="0">
                <a:latin typeface="Vazirmatn" pitchFamily="2" charset="-78"/>
                <a:cs typeface="Vazirmatn" pitchFamily="2" charset="-78"/>
              </a:rPr>
              <a:t>حوری دهش</a:t>
            </a:r>
          </a:p>
          <a:p>
            <a:pPr algn="ctr">
              <a:lnSpc>
                <a:spcPct val="150000"/>
              </a:lnSpc>
            </a:pPr>
            <a:r>
              <a:rPr lang="fa-IR" sz="1900" dirty="0">
                <a:latin typeface="Vazirmatn" pitchFamily="2" charset="-78"/>
                <a:cs typeface="Vazirmatn" pitchFamily="2" charset="-78"/>
              </a:rPr>
              <a:t>رضوان عابدین</a:t>
            </a:r>
          </a:p>
          <a:p>
            <a:pPr algn="ctr">
              <a:lnSpc>
                <a:spcPct val="150000"/>
              </a:lnSpc>
            </a:pPr>
            <a:r>
              <a:rPr lang="fa-IR" sz="1900" dirty="0">
                <a:latin typeface="Vazirmatn" pitchFamily="2" charset="-78"/>
                <a:cs typeface="Vazirmatn" pitchFamily="2" charset="-78"/>
              </a:rPr>
              <a:t>ساحل مهدوی نژاد</a:t>
            </a:r>
            <a:endParaRPr lang="en-US" sz="1900" dirty="0">
              <a:latin typeface="Vazirmatn" pitchFamily="2" charset="-78"/>
              <a:cs typeface="Vazirmatn" pitchFamily="2" charset="-78"/>
            </a:endParaRPr>
          </a:p>
          <a:p>
            <a:pPr algn="ctr"/>
            <a:endParaRPr lang="en-US" sz="3200" dirty="0">
              <a:effectLst>
                <a:outerShdw blurRad="38100" dist="38100" dir="2700000" algn="tl">
                  <a:srgbClr val="000000">
                    <a:alpha val="43137"/>
                  </a:srgbClr>
                </a:outerShdw>
              </a:effectLst>
              <a:latin typeface="Vazirmatn" pitchFamily="2" charset="-78"/>
              <a:cs typeface="Vazirmatn" pitchFamily="2" charset="-78"/>
            </a:endParaRPr>
          </a:p>
          <a:p>
            <a:pPr algn="ctr"/>
            <a:endParaRPr lang="en-US" sz="3200" dirty="0">
              <a:effectLst>
                <a:outerShdw blurRad="38100" dist="38100" dir="2700000" algn="tl">
                  <a:srgbClr val="000000">
                    <a:alpha val="43137"/>
                  </a:srgbClr>
                </a:outerShdw>
              </a:effectLst>
              <a:latin typeface="Vazirmatn" pitchFamily="2" charset="-78"/>
              <a:cs typeface="Vazirmatn" pitchFamily="2" charset="-78"/>
            </a:endParaRPr>
          </a:p>
          <a:p>
            <a:pPr algn="ctr"/>
            <a:endParaRPr lang="fa-IR" sz="3200" dirty="0">
              <a:effectLst>
                <a:outerShdw blurRad="38100" dist="38100" dir="2700000" algn="tl">
                  <a:srgbClr val="000000">
                    <a:alpha val="43137"/>
                  </a:srgbClr>
                </a:outerShdw>
              </a:effectLst>
              <a:latin typeface="Vazirmatn" pitchFamily="2" charset="-78"/>
              <a:cs typeface="Vazirmatn" pitchFamily="2" charset="-78"/>
            </a:endParaRPr>
          </a:p>
        </p:txBody>
      </p:sp>
    </p:spTree>
    <p:extLst>
      <p:ext uri="{BB962C8B-B14F-4D97-AF65-F5344CB8AC3E}">
        <p14:creationId xmlns:p14="http://schemas.microsoft.com/office/powerpoint/2010/main" val="42376819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Creational patterns</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2135200"/>
          </a:xfrm>
          <a:prstGeom prst="rect">
            <a:avLst/>
          </a:prstGeom>
          <a:noFill/>
        </p:spPr>
        <p:txBody>
          <a:bodyPr wrap="square" rtlCol="1">
            <a:spAutoFit/>
          </a:bodyPr>
          <a:lstStyle/>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Factory Method</a:t>
            </a:r>
          </a:p>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Abstract Factory</a:t>
            </a:r>
          </a:p>
          <a:p>
            <a:pPr marL="285750" indent="-285750" algn="r" rtl="1">
              <a:lnSpc>
                <a:spcPct val="150000"/>
              </a:lnSpc>
              <a:buFont typeface="Wingdings" panose="05000000000000000000" pitchFamily="2" charset="2"/>
              <a:buChar char="Ø"/>
            </a:pPr>
            <a:r>
              <a:rPr lang="en-US" i="0" dirty="0">
                <a:solidFill>
                  <a:srgbClr val="C00000"/>
                </a:solidFill>
                <a:effectLst/>
                <a:latin typeface="Vazirmatn" pitchFamily="2" charset="-78"/>
                <a:cs typeface="Vazirmatn" pitchFamily="2" charset="-78"/>
              </a:rPr>
              <a:t>Builder</a:t>
            </a:r>
          </a:p>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Prototype</a:t>
            </a:r>
          </a:p>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Singleton</a:t>
            </a:r>
            <a:endParaRPr lang="fa-IR" dirty="0">
              <a:latin typeface="Vazirmatn" pitchFamily="2" charset="-78"/>
              <a:cs typeface="Vazirmatn" pitchFamily="2" charset="-78"/>
            </a:endParaRPr>
          </a:p>
        </p:txBody>
      </p:sp>
      <p:pic>
        <p:nvPicPr>
          <p:cNvPr id="6" name="Picture 5">
            <a:extLst>
              <a:ext uri="{FF2B5EF4-FFF2-40B4-BE49-F238E27FC236}">
                <a16:creationId xmlns:a16="http://schemas.microsoft.com/office/drawing/2014/main" id="{9FD1B462-0810-4009-3419-5420CFE43B4E}"/>
              </a:ext>
            </a:extLst>
          </p:cNvPr>
          <p:cNvPicPr>
            <a:picLocks noChangeAspect="1"/>
          </p:cNvPicPr>
          <p:nvPr/>
        </p:nvPicPr>
        <p:blipFill>
          <a:blip r:embed="rId2"/>
          <a:stretch>
            <a:fillRect/>
          </a:stretch>
        </p:blipFill>
        <p:spPr>
          <a:xfrm>
            <a:off x="5627078" y="4053254"/>
            <a:ext cx="4001722" cy="2666280"/>
          </a:xfrm>
          <a:prstGeom prst="rect">
            <a:avLst/>
          </a:prstGeom>
        </p:spPr>
      </p:pic>
    </p:spTree>
    <p:extLst>
      <p:ext uri="{BB962C8B-B14F-4D97-AF65-F5344CB8AC3E}">
        <p14:creationId xmlns:p14="http://schemas.microsoft.com/office/powerpoint/2010/main" val="22450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Builder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2003112"/>
          </a:xfrm>
          <a:prstGeom prst="rect">
            <a:avLst/>
          </a:prstGeom>
          <a:noFill/>
        </p:spPr>
        <p:txBody>
          <a:bodyPr wrap="square" rtlCol="1">
            <a:spAutoFit/>
          </a:bodyPr>
          <a:lstStyle/>
          <a:p>
            <a:pPr marL="285750" indent="-285750" algn="r" rtl="1">
              <a:lnSpc>
                <a:spcPct val="200000"/>
              </a:lnSpc>
              <a:spcBef>
                <a:spcPts val="120"/>
              </a:spcBef>
              <a:spcAft>
                <a:spcPts val="120"/>
              </a:spcAft>
              <a:buFont typeface="Courier New" panose="02070309020205020404" pitchFamily="49" charset="0"/>
              <a:buChar char="o"/>
            </a:pPr>
            <a:r>
              <a:rPr lang="fa-IR" i="0" dirty="0">
                <a:solidFill>
                  <a:srgbClr val="1C1917"/>
                </a:solidFill>
                <a:effectLst/>
                <a:latin typeface="Vazirmatn" pitchFamily="2" charset="-78"/>
                <a:cs typeface="Vazirmatn" pitchFamily="2" charset="-78"/>
              </a:rPr>
              <a:t>چرا باید از الگوری طراحی </a:t>
            </a:r>
            <a:r>
              <a:rPr lang="en-US" i="0" dirty="0">
                <a:solidFill>
                  <a:srgbClr val="1C1917"/>
                </a:solidFill>
                <a:effectLst/>
                <a:latin typeface="Vazirmatn" pitchFamily="2" charset="-78"/>
                <a:cs typeface="Vazirmatn" pitchFamily="2" charset="-78"/>
              </a:rPr>
              <a:t>builde</a:t>
            </a:r>
            <a:r>
              <a:rPr lang="en-US" dirty="0">
                <a:solidFill>
                  <a:srgbClr val="1C1917"/>
                </a:solidFill>
                <a:latin typeface="Vazirmatn" pitchFamily="2" charset="-78"/>
                <a:cs typeface="Vazirmatn" pitchFamily="2" charset="-78"/>
              </a:rPr>
              <a:t>r</a:t>
            </a:r>
            <a:r>
              <a:rPr lang="fa-IR" dirty="0">
                <a:solidFill>
                  <a:srgbClr val="1C1917"/>
                </a:solidFill>
                <a:latin typeface="Vazirmatn" pitchFamily="2" charset="-78"/>
                <a:cs typeface="Vazirmatn" pitchFamily="2" charset="-78"/>
              </a:rPr>
              <a:t> استفاده کنیم؟</a:t>
            </a:r>
            <a:endParaRPr lang="fa-IR" i="0" dirty="0">
              <a:solidFill>
                <a:srgbClr val="1C1917"/>
              </a:solidFill>
              <a:effectLst/>
              <a:latin typeface="Vazirmatn" pitchFamily="2" charset="-78"/>
              <a:cs typeface="Vazirmatn" pitchFamily="2" charset="-78"/>
            </a:endParaRPr>
          </a:p>
          <a:p>
            <a:pPr algn="r" rtl="1">
              <a:lnSpc>
                <a:spcPct val="200000"/>
              </a:lnSpc>
              <a:spcBef>
                <a:spcPts val="120"/>
              </a:spcBef>
              <a:spcAft>
                <a:spcPts val="120"/>
              </a:spcAft>
            </a:pPr>
            <a:endParaRPr lang="fa-IR" sz="800" i="0" dirty="0">
              <a:solidFill>
                <a:srgbClr val="1C1917"/>
              </a:solidFill>
              <a:effectLst/>
              <a:latin typeface="Vazirmatn" pitchFamily="2" charset="-78"/>
              <a:cs typeface="Vazirmatn" pitchFamily="2" charset="-78"/>
            </a:endParaRPr>
          </a:p>
          <a:p>
            <a:pPr marL="285750" indent="-285750" algn="r" rtl="1">
              <a:lnSpc>
                <a:spcPct val="200000"/>
              </a:lnSpc>
              <a:spcBef>
                <a:spcPts val="120"/>
              </a:spcBef>
              <a:spcAft>
                <a:spcPts val="120"/>
              </a:spcAft>
              <a:buFont typeface="Courier New" panose="02070309020205020404" pitchFamily="49" charset="0"/>
              <a:buChar char="o"/>
            </a:pPr>
            <a:r>
              <a:rPr lang="fa-IR" dirty="0">
                <a:solidFill>
                  <a:srgbClr val="1C1917"/>
                </a:solidFill>
                <a:latin typeface="Vazirmatn" pitchFamily="2" charset="-78"/>
                <a:cs typeface="Vazirmatn" pitchFamily="2" charset="-78"/>
              </a:rPr>
              <a:t>راه حل ارائه شده توسط الگوری</a:t>
            </a:r>
            <a:r>
              <a:rPr lang="en-US" dirty="0">
                <a:solidFill>
                  <a:srgbClr val="1C1917"/>
                </a:solidFill>
                <a:latin typeface="Vazirmatn" pitchFamily="2" charset="-78"/>
                <a:cs typeface="Vazirmatn" pitchFamily="2" charset="-78"/>
              </a:rPr>
              <a:t> </a:t>
            </a:r>
            <a:r>
              <a:rPr lang="fa-IR" dirty="0">
                <a:solidFill>
                  <a:srgbClr val="1C1917"/>
                </a:solidFill>
                <a:latin typeface="Vazirmatn" pitchFamily="2" charset="-78"/>
                <a:cs typeface="Vazirmatn" pitchFamily="2" charset="-78"/>
              </a:rPr>
              <a:t>طراحی </a:t>
            </a:r>
            <a:r>
              <a:rPr lang="en-US" dirty="0">
                <a:solidFill>
                  <a:srgbClr val="1C1917"/>
                </a:solidFill>
                <a:latin typeface="Vazirmatn" pitchFamily="2" charset="-78"/>
                <a:cs typeface="Vazirmatn" pitchFamily="2" charset="-78"/>
              </a:rPr>
              <a:t>builder</a:t>
            </a:r>
            <a:r>
              <a:rPr lang="fa-IR" dirty="0">
                <a:solidFill>
                  <a:srgbClr val="1C1917"/>
                </a:solidFill>
                <a:latin typeface="Vazirmatn" pitchFamily="2" charset="-78"/>
                <a:cs typeface="Vazirmatn" pitchFamily="2" charset="-78"/>
              </a:rPr>
              <a:t> چیست؟</a:t>
            </a:r>
            <a:endParaRPr lang="fa-IR" i="0" dirty="0">
              <a:solidFill>
                <a:srgbClr val="1C1917"/>
              </a:solidFill>
              <a:effectLst/>
              <a:latin typeface="Vazirmatn" pitchFamily="2" charset="-78"/>
              <a:cs typeface="Vazirmatn" pitchFamily="2" charset="-78"/>
            </a:endParaRPr>
          </a:p>
          <a:p>
            <a:br>
              <a:rPr lang="fa-IR" sz="1600" dirty="0"/>
            </a:br>
            <a:endParaRPr lang="fa-IR" sz="1600" dirty="0">
              <a:latin typeface="Vazirmatn" pitchFamily="2" charset="-78"/>
              <a:cs typeface="Vazirmatn" pitchFamily="2" charset="-78"/>
            </a:endParaRPr>
          </a:p>
        </p:txBody>
      </p:sp>
      <p:pic>
        <p:nvPicPr>
          <p:cNvPr id="6" name="Picture 5">
            <a:extLst>
              <a:ext uri="{FF2B5EF4-FFF2-40B4-BE49-F238E27FC236}">
                <a16:creationId xmlns:a16="http://schemas.microsoft.com/office/drawing/2014/main" id="{6BE3A2E2-9949-221B-7B1D-B87D8B5AEB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9001" y="3464315"/>
            <a:ext cx="3299581" cy="3299581"/>
          </a:xfrm>
          <a:prstGeom prst="rect">
            <a:avLst/>
          </a:prstGeom>
        </p:spPr>
      </p:pic>
    </p:spTree>
    <p:extLst>
      <p:ext uri="{BB962C8B-B14F-4D97-AF65-F5344CB8AC3E}">
        <p14:creationId xmlns:p14="http://schemas.microsoft.com/office/powerpoint/2010/main" val="1998227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Builder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4726935"/>
          </a:xfrm>
          <a:prstGeom prst="rect">
            <a:avLst/>
          </a:prstGeom>
          <a:noFill/>
        </p:spPr>
        <p:txBody>
          <a:bodyPr wrap="square" rtlCol="1">
            <a:spAutoFit/>
          </a:bodyPr>
          <a:lstStyle/>
          <a:p>
            <a:pPr algn="r" rtl="1">
              <a:lnSpc>
                <a:spcPct val="250000"/>
              </a:lnSpc>
              <a:spcBef>
                <a:spcPts val="120"/>
              </a:spcBef>
              <a:spcAft>
                <a:spcPts val="120"/>
              </a:spcAft>
            </a:pPr>
            <a:r>
              <a:rPr lang="fa-IR" b="1" i="0" dirty="0">
                <a:solidFill>
                  <a:srgbClr val="1C1917"/>
                </a:solidFill>
                <a:effectLst/>
                <a:latin typeface="Vazirmatn" pitchFamily="2" charset="-78"/>
                <a:cs typeface="Vazirmatn" pitchFamily="2" charset="-78"/>
              </a:rPr>
              <a:t>چرا باید از الگوری طراحی </a:t>
            </a:r>
            <a:r>
              <a:rPr lang="en-US" b="1" i="0" dirty="0">
                <a:solidFill>
                  <a:srgbClr val="1C1917"/>
                </a:solidFill>
                <a:effectLst/>
                <a:latin typeface="Vazirmatn" pitchFamily="2" charset="-78"/>
                <a:cs typeface="Vazirmatn" pitchFamily="2" charset="-78"/>
              </a:rPr>
              <a:t>builde</a:t>
            </a:r>
            <a:r>
              <a:rPr lang="en-US" b="1" dirty="0">
                <a:solidFill>
                  <a:srgbClr val="1C1917"/>
                </a:solidFill>
                <a:latin typeface="Vazirmatn" pitchFamily="2" charset="-78"/>
                <a:cs typeface="Vazirmatn" pitchFamily="2" charset="-78"/>
              </a:rPr>
              <a:t>r</a:t>
            </a:r>
            <a:r>
              <a:rPr lang="fa-IR" b="1" dirty="0">
                <a:solidFill>
                  <a:srgbClr val="1C1917"/>
                </a:solidFill>
                <a:latin typeface="Vazirmatn" pitchFamily="2" charset="-78"/>
                <a:cs typeface="Vazirmatn" pitchFamily="2" charset="-78"/>
              </a:rPr>
              <a:t> استفاده کنیم؟</a:t>
            </a:r>
          </a:p>
          <a:p>
            <a:pPr algn="just" rtl="1">
              <a:lnSpc>
                <a:spcPct val="250000"/>
              </a:lnSpc>
              <a:spcBef>
                <a:spcPts val="120"/>
              </a:spcBef>
              <a:spcAft>
                <a:spcPts val="120"/>
              </a:spcAft>
            </a:pPr>
            <a:r>
              <a:rPr lang="ar-SA" sz="1600" b="0" dirty="0">
                <a:solidFill>
                  <a:srgbClr val="2A3554"/>
                </a:solidFill>
                <a:effectLst/>
                <a:latin typeface="Vazirmatn" pitchFamily="2" charset="-78"/>
                <a:cs typeface="Vazirmatn" pitchFamily="2" charset="-78"/>
              </a:rPr>
              <a:t>گاهی در فرآیند طراحی یک نرم افزار نیاز به ساخت و تعریف اشیایی پیچیده با پارامترهای زیاد خواهی</a:t>
            </a:r>
            <a:r>
              <a:rPr lang="fa-IR" sz="1600" dirty="0">
                <a:solidFill>
                  <a:srgbClr val="2A3554"/>
                </a:solidFill>
                <a:latin typeface="Vazirmatn" pitchFamily="2" charset="-78"/>
                <a:cs typeface="Vazirmatn" pitchFamily="2" charset="-78"/>
              </a:rPr>
              <a:t>م</a:t>
            </a:r>
            <a:r>
              <a:rPr lang="ar-SA" sz="1600" b="0" dirty="0">
                <a:solidFill>
                  <a:srgbClr val="2A3554"/>
                </a:solidFill>
                <a:effectLst/>
                <a:latin typeface="Vazirmatn" pitchFamily="2" charset="-78"/>
                <a:cs typeface="Vazirmatn" pitchFamily="2" charset="-78"/>
              </a:rPr>
              <a:t> داشت. عملیات مقداردهی اولیه پارامترهای همچین اشیایی در سازنده ی آن‌ها</a:t>
            </a:r>
            <a:r>
              <a:rPr lang="fa-IR" sz="1600" b="0" dirty="0">
                <a:solidFill>
                  <a:srgbClr val="2A3554"/>
                </a:solidFill>
                <a:effectLst/>
                <a:latin typeface="Vazirmatn" pitchFamily="2" charset="-78"/>
                <a:cs typeface="Vazirmatn" pitchFamily="2" charset="-78"/>
              </a:rPr>
              <a:t> را </a:t>
            </a:r>
            <a:r>
              <a:rPr lang="ar-SA" sz="1600" b="0" dirty="0">
                <a:solidFill>
                  <a:srgbClr val="2A3554"/>
                </a:solidFill>
                <a:effectLst/>
                <a:latin typeface="Vazirmatn" pitchFamily="2" charset="-78"/>
                <a:cs typeface="Vazirmatn" pitchFamily="2" charset="-78"/>
              </a:rPr>
              <a:t>تصور کنید. برای این کار باید تعداد زیادی پارامتر را به سازنده آن اشیا ارسال </a:t>
            </a:r>
            <a:r>
              <a:rPr lang="fa-IR" sz="1600" b="0" dirty="0">
                <a:solidFill>
                  <a:srgbClr val="2A3554"/>
                </a:solidFill>
                <a:effectLst/>
                <a:latin typeface="Vazirmatn" pitchFamily="2" charset="-78"/>
                <a:cs typeface="Vazirmatn" pitchFamily="2" charset="-78"/>
              </a:rPr>
              <a:t>کنیم</a:t>
            </a:r>
            <a:r>
              <a:rPr lang="ar-SA" sz="1600" b="0" dirty="0">
                <a:solidFill>
                  <a:srgbClr val="2A3554"/>
                </a:solidFill>
                <a:effectLst/>
                <a:latin typeface="Vazirmatn" pitchFamily="2" charset="-78"/>
                <a:cs typeface="Vazirmatn" pitchFamily="2" charset="-78"/>
              </a:rPr>
              <a:t>، که این کار باعث افزایش پیچیدگی و کاهش خوانایی کدها در نرم افزار خواهد شد.</a:t>
            </a:r>
            <a:endParaRPr lang="fa-IR" sz="1600" dirty="0">
              <a:solidFill>
                <a:srgbClr val="1C1917"/>
              </a:solidFill>
              <a:effectLst/>
              <a:latin typeface="Vazirmatn" pitchFamily="2" charset="-78"/>
              <a:cs typeface="Vazirmatn" pitchFamily="2" charset="-78"/>
            </a:endParaRPr>
          </a:p>
          <a:p>
            <a:pPr algn="r" rtl="1">
              <a:lnSpc>
                <a:spcPct val="250000"/>
              </a:lnSpc>
              <a:spcBef>
                <a:spcPts val="120"/>
              </a:spcBef>
              <a:spcAft>
                <a:spcPts val="120"/>
              </a:spcAft>
            </a:pPr>
            <a:endParaRPr lang="fa-IR" sz="800" i="0" dirty="0">
              <a:solidFill>
                <a:srgbClr val="1C1917"/>
              </a:solidFill>
              <a:effectLst/>
              <a:latin typeface="Vazirmatn" pitchFamily="2" charset="-78"/>
              <a:cs typeface="Vazirmatn" pitchFamily="2" charset="-78"/>
            </a:endParaRPr>
          </a:p>
          <a:p>
            <a:br>
              <a:rPr lang="fa-IR" sz="1600" dirty="0"/>
            </a:br>
            <a:endParaRPr lang="fa-IR" sz="1600" dirty="0">
              <a:latin typeface="Vazirmatn" pitchFamily="2" charset="-78"/>
              <a:cs typeface="Vazirmatn" pitchFamily="2" charset="-78"/>
            </a:endParaRPr>
          </a:p>
        </p:txBody>
      </p:sp>
    </p:spTree>
    <p:extLst>
      <p:ext uri="{BB962C8B-B14F-4D97-AF65-F5344CB8AC3E}">
        <p14:creationId xmlns:p14="http://schemas.microsoft.com/office/powerpoint/2010/main" val="10257283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Builder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2277547"/>
          </a:xfrm>
          <a:prstGeom prst="rect">
            <a:avLst/>
          </a:prstGeom>
          <a:noFill/>
        </p:spPr>
        <p:txBody>
          <a:bodyPr wrap="square" rtlCol="1">
            <a:spAutoFit/>
          </a:bodyPr>
          <a:lstStyle/>
          <a:p>
            <a:pPr algn="just" rtl="1">
              <a:lnSpc>
                <a:spcPct val="150000"/>
              </a:lnSpc>
              <a:spcBef>
                <a:spcPts val="120"/>
              </a:spcBef>
              <a:spcAft>
                <a:spcPts val="120"/>
              </a:spcAft>
            </a:pPr>
            <a:r>
              <a:rPr lang="ar-SA" sz="1600" b="0" i="0" dirty="0">
                <a:solidFill>
                  <a:srgbClr val="2A3554"/>
                </a:solidFill>
                <a:effectLst/>
                <a:latin typeface="Vazirmatn" pitchFamily="2" charset="-78"/>
                <a:cs typeface="Vazirmatn" pitchFamily="2" charset="-78"/>
              </a:rPr>
              <a:t>به عنوان مثال، فرض کنید که می‌خواهی</a:t>
            </a:r>
            <a:r>
              <a:rPr lang="fa-IR" sz="1600" dirty="0">
                <a:solidFill>
                  <a:srgbClr val="2A3554"/>
                </a:solidFill>
                <a:latin typeface="Vazirmatn" pitchFamily="2" charset="-78"/>
                <a:cs typeface="Vazirmatn" pitchFamily="2" charset="-78"/>
              </a:rPr>
              <a:t>م</a:t>
            </a:r>
            <a:r>
              <a:rPr lang="ar-SA" sz="1600" b="0" i="0" dirty="0">
                <a:solidFill>
                  <a:srgbClr val="2A3554"/>
                </a:solidFill>
                <a:effectLst/>
                <a:latin typeface="Vazirmatn" pitchFamily="2" charset="-78"/>
                <a:cs typeface="Vazirmatn" pitchFamily="2" charset="-78"/>
              </a:rPr>
              <a:t> یک خانه طراحی و ایجاد کنی</a:t>
            </a:r>
            <a:r>
              <a:rPr lang="fa-IR" sz="1600" b="0" i="0" dirty="0">
                <a:solidFill>
                  <a:srgbClr val="2A3554"/>
                </a:solidFill>
                <a:effectLst/>
                <a:latin typeface="Vazirmatn" pitchFamily="2" charset="-78"/>
                <a:cs typeface="Vazirmatn" pitchFamily="2" charset="-78"/>
              </a:rPr>
              <a:t>م</a:t>
            </a:r>
            <a:r>
              <a:rPr lang="ar-SA" sz="1600" b="0" i="0" dirty="0">
                <a:solidFill>
                  <a:srgbClr val="2A3554"/>
                </a:solidFill>
                <a:effectLst/>
                <a:latin typeface="Vazirmatn" pitchFamily="2" charset="-78"/>
                <a:cs typeface="Vazirmatn" pitchFamily="2" charset="-78"/>
              </a:rPr>
              <a:t>. برای ساخت یک خانه ساده، تنها نیاز به ساخت چهار دیوار و یک کف، نصب درب، جایگذاری پنجره و در نهایت ساخت یک سقف خواهی</a:t>
            </a:r>
            <a:r>
              <a:rPr lang="fa-IR" sz="1600" dirty="0">
                <a:solidFill>
                  <a:srgbClr val="2A3554"/>
                </a:solidFill>
                <a:latin typeface="Vazirmatn" pitchFamily="2" charset="-78"/>
                <a:cs typeface="Vazirmatn" pitchFamily="2" charset="-78"/>
              </a:rPr>
              <a:t>م</a:t>
            </a:r>
            <a:r>
              <a:rPr lang="ar-SA" sz="1600" b="0" i="0" dirty="0">
                <a:solidFill>
                  <a:srgbClr val="2A3554"/>
                </a:solidFill>
                <a:effectLst/>
                <a:latin typeface="Vazirmatn" pitchFamily="2" charset="-78"/>
                <a:cs typeface="Vazirmatn" pitchFamily="2" charset="-78"/>
              </a:rPr>
              <a:t> داشت. برای این کار باید یک کلاس</a:t>
            </a:r>
            <a:r>
              <a:rPr lang="fa-IR" sz="1600" b="0" i="0" dirty="0">
                <a:solidFill>
                  <a:srgbClr val="2A3554"/>
                </a:solidFill>
                <a:effectLst/>
                <a:latin typeface="Vazirmatn" pitchFamily="2" charset="-78"/>
                <a:cs typeface="Vazirmatn" pitchFamily="2" charset="-78"/>
              </a:rPr>
              <a:t> </a:t>
            </a:r>
            <a:r>
              <a:rPr lang="ar-SA" sz="1600" b="0" i="0" dirty="0">
                <a:solidFill>
                  <a:srgbClr val="2A3554"/>
                </a:solidFill>
                <a:effectLst/>
                <a:latin typeface="Vazirmatn" pitchFamily="2" charset="-78"/>
                <a:cs typeface="Vazirmatn" pitchFamily="2" charset="-78"/>
              </a:rPr>
              <a:t>خانه ایجاد کنی</a:t>
            </a:r>
            <a:r>
              <a:rPr lang="fa-IR" sz="1600" b="0" i="0" dirty="0">
                <a:solidFill>
                  <a:srgbClr val="2A3554"/>
                </a:solidFill>
                <a:effectLst/>
                <a:latin typeface="Vazirmatn" pitchFamily="2" charset="-78"/>
                <a:cs typeface="Vazirmatn" pitchFamily="2" charset="-78"/>
              </a:rPr>
              <a:t>م</a:t>
            </a:r>
            <a:r>
              <a:rPr lang="ar-SA" sz="1600" b="0" i="0" dirty="0">
                <a:solidFill>
                  <a:srgbClr val="2A3554"/>
                </a:solidFill>
                <a:effectLst/>
                <a:latin typeface="Vazirmatn" pitchFamily="2" charset="-78"/>
                <a:cs typeface="Vazirmatn" pitchFamily="2" charset="-78"/>
              </a:rPr>
              <a:t>. اما اگر تصمیم بگیری</a:t>
            </a:r>
            <a:r>
              <a:rPr lang="fa-IR" sz="1600" b="0" i="0" dirty="0">
                <a:solidFill>
                  <a:srgbClr val="2A3554"/>
                </a:solidFill>
                <a:effectLst/>
                <a:latin typeface="Vazirmatn" pitchFamily="2" charset="-78"/>
                <a:cs typeface="Vazirmatn" pitchFamily="2" charset="-78"/>
              </a:rPr>
              <a:t>م</a:t>
            </a:r>
            <a:r>
              <a:rPr lang="ar-SA" sz="1600" b="0" i="0" dirty="0">
                <a:solidFill>
                  <a:srgbClr val="2A3554"/>
                </a:solidFill>
                <a:effectLst/>
                <a:latin typeface="Vazirmatn" pitchFamily="2" charset="-78"/>
                <a:cs typeface="Vazirmatn" pitchFamily="2" charset="-78"/>
              </a:rPr>
              <a:t> که یک خانه بزرگ‌تر و روشن‌تر با یک حیاط خلوت و سایر امکانات رفاهی از جمله سیستم گرمایشی، لوله کشی، سیم کشی برق و... داشته باشی</a:t>
            </a:r>
            <a:r>
              <a:rPr lang="fa-IR" sz="1600" b="0" i="0" dirty="0">
                <a:solidFill>
                  <a:srgbClr val="2A3554"/>
                </a:solidFill>
                <a:effectLst/>
                <a:latin typeface="Vazirmatn" pitchFamily="2" charset="-78"/>
                <a:cs typeface="Vazirmatn" pitchFamily="2" charset="-78"/>
              </a:rPr>
              <a:t>م.</a:t>
            </a:r>
            <a:endParaRPr lang="fa-IR" sz="1600" i="0" dirty="0">
              <a:solidFill>
                <a:srgbClr val="1C1917"/>
              </a:solidFill>
              <a:effectLst/>
              <a:latin typeface="Vazirmatn" pitchFamily="2" charset="-78"/>
              <a:cs typeface="Vazirmatn" pitchFamily="2" charset="-78"/>
            </a:endParaRPr>
          </a:p>
        </p:txBody>
      </p:sp>
      <p:pic>
        <p:nvPicPr>
          <p:cNvPr id="5" name="Picture 4">
            <a:extLst>
              <a:ext uri="{FF2B5EF4-FFF2-40B4-BE49-F238E27FC236}">
                <a16:creationId xmlns:a16="http://schemas.microsoft.com/office/drawing/2014/main" id="{944FD3CA-BF93-1955-549A-89B7CB5AAF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1247" y="3820353"/>
            <a:ext cx="4015122" cy="2814077"/>
          </a:xfrm>
          <a:prstGeom prst="rect">
            <a:avLst/>
          </a:prstGeom>
        </p:spPr>
      </p:pic>
    </p:spTree>
    <p:extLst>
      <p:ext uri="{BB962C8B-B14F-4D97-AF65-F5344CB8AC3E}">
        <p14:creationId xmlns:p14="http://schemas.microsoft.com/office/powerpoint/2010/main" val="24723991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444"/>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Builder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776013" y="1109941"/>
            <a:ext cx="5899639" cy="4788490"/>
          </a:xfrm>
          <a:prstGeom prst="rect">
            <a:avLst/>
          </a:prstGeom>
          <a:noFill/>
        </p:spPr>
        <p:txBody>
          <a:bodyPr wrap="square" rtlCol="1">
            <a:spAutoFit/>
          </a:bodyPr>
          <a:lstStyle/>
          <a:p>
            <a:pPr algn="just" rtl="1">
              <a:lnSpc>
                <a:spcPct val="250000"/>
              </a:lnSpc>
              <a:spcBef>
                <a:spcPts val="120"/>
              </a:spcBef>
              <a:spcAft>
                <a:spcPts val="120"/>
              </a:spcAft>
            </a:pPr>
            <a:r>
              <a:rPr lang="ar-SA" sz="1600" b="1" i="0" dirty="0">
                <a:solidFill>
                  <a:srgbClr val="2A3554"/>
                </a:solidFill>
                <a:effectLst/>
                <a:latin typeface="Vazirmatn" pitchFamily="2" charset="-78"/>
                <a:cs typeface="Vazirmatn" pitchFamily="2" charset="-78"/>
              </a:rPr>
              <a:t>آیا به سادگی می‌توانی</a:t>
            </a:r>
            <a:r>
              <a:rPr lang="fa-IR" sz="1600" b="1" i="0" dirty="0">
                <a:solidFill>
                  <a:srgbClr val="2A3554"/>
                </a:solidFill>
                <a:effectLst/>
                <a:latin typeface="Vazirmatn" pitchFamily="2" charset="-78"/>
                <a:cs typeface="Vazirmatn" pitchFamily="2" charset="-78"/>
              </a:rPr>
              <a:t>م</a:t>
            </a:r>
            <a:r>
              <a:rPr lang="ar-SA" sz="1600" b="1" i="0" dirty="0">
                <a:solidFill>
                  <a:srgbClr val="2A3554"/>
                </a:solidFill>
                <a:effectLst/>
                <a:latin typeface="Vazirmatn" pitchFamily="2" charset="-78"/>
                <a:cs typeface="Vazirmatn" pitchFamily="2" charset="-78"/>
              </a:rPr>
              <a:t> همه این امکانات را در کلاس خانه اضافه کنید؟</a:t>
            </a:r>
            <a:endParaRPr lang="en-US" sz="1600" b="1" i="0" dirty="0">
              <a:solidFill>
                <a:srgbClr val="2A3554"/>
              </a:solidFill>
              <a:effectLst/>
              <a:latin typeface="Vazirmatn" pitchFamily="2" charset="-78"/>
              <a:cs typeface="Vazirmatn" pitchFamily="2" charset="-78"/>
            </a:endParaRPr>
          </a:p>
          <a:p>
            <a:pPr algn="just" rtl="1">
              <a:lnSpc>
                <a:spcPct val="250000"/>
              </a:lnSpc>
              <a:spcBef>
                <a:spcPts val="120"/>
              </a:spcBef>
              <a:spcAft>
                <a:spcPts val="120"/>
              </a:spcAft>
            </a:pPr>
            <a:endParaRPr lang="fa-IR" sz="200" i="0" dirty="0">
              <a:solidFill>
                <a:srgbClr val="2A3554"/>
              </a:solidFill>
              <a:effectLst/>
              <a:latin typeface="Vazirmatn" pitchFamily="2" charset="-78"/>
              <a:cs typeface="Vazirmatn" pitchFamily="2" charset="-78"/>
            </a:endParaRPr>
          </a:p>
          <a:p>
            <a:pPr algn="just" rtl="1">
              <a:lnSpc>
                <a:spcPct val="200000"/>
              </a:lnSpc>
              <a:spcBef>
                <a:spcPts val="120"/>
              </a:spcBef>
              <a:spcAft>
                <a:spcPts val="120"/>
              </a:spcAft>
            </a:pPr>
            <a:r>
              <a:rPr lang="ar-SA" sz="1600" b="0" i="0" dirty="0">
                <a:solidFill>
                  <a:srgbClr val="2A3554"/>
                </a:solidFill>
                <a:effectLst/>
                <a:latin typeface="Vazirmatn" pitchFamily="2" charset="-78"/>
                <a:cs typeface="Vazirmatn" pitchFamily="2" charset="-78"/>
              </a:rPr>
              <a:t>قطعا خیر! زیرا در آن صورت باید تعداد بسیار زیادی پارامتر را برای مقدار دهی به سازنده کلاس خانه ارجاع دهی</a:t>
            </a:r>
            <a:r>
              <a:rPr lang="fa-IR" sz="1600" b="0" i="0" dirty="0">
                <a:solidFill>
                  <a:srgbClr val="2A3554"/>
                </a:solidFill>
                <a:effectLst/>
                <a:latin typeface="Vazirmatn" pitchFamily="2" charset="-78"/>
                <a:cs typeface="Vazirmatn" pitchFamily="2" charset="-78"/>
              </a:rPr>
              <a:t>م</a:t>
            </a:r>
            <a:r>
              <a:rPr lang="ar-SA" sz="1600" b="0" i="0" dirty="0">
                <a:solidFill>
                  <a:srgbClr val="2A3554"/>
                </a:solidFill>
                <a:effectLst/>
                <a:latin typeface="Vazirmatn" pitchFamily="2" charset="-78"/>
                <a:cs typeface="Vazirmatn" pitchFamily="2" charset="-78"/>
              </a:rPr>
              <a:t>. این عمل باعث افزایش پیچیدگی و کاهش خوانایی کدهای نرم افزار خواهد شد. همچنین امکان دارد در اغلب موارد، بسیاری از پارامترها استفاده نشده باقی بمانند، که باعث کثیف شدن کدنویسی می‌شوند. به عنوان مثال، اگر فقط یک خانه دارای استخر شنا باشد، پارامترهای مربوط به استخر شنا برای ساخت خانه‌های بدون استخر خالی </a:t>
            </a:r>
            <a:r>
              <a:rPr lang="en-US" sz="1600" b="0" i="0" dirty="0">
                <a:solidFill>
                  <a:srgbClr val="2A3554"/>
                </a:solidFill>
                <a:effectLst/>
                <a:latin typeface="Vazirmatn" pitchFamily="2" charset="-78"/>
                <a:cs typeface="Vazirmatn" pitchFamily="2" charset="-78"/>
              </a:rPr>
              <a:t> (null)</a:t>
            </a:r>
            <a:r>
              <a:rPr lang="ar-SA" sz="1600" b="0" i="0" dirty="0">
                <a:solidFill>
                  <a:srgbClr val="2A3554"/>
                </a:solidFill>
                <a:effectLst/>
                <a:latin typeface="Vazirmatn" pitchFamily="2" charset="-78"/>
                <a:cs typeface="Vazirmatn" pitchFamily="2" charset="-78"/>
              </a:rPr>
              <a:t>خواهند ماند.</a:t>
            </a:r>
            <a:endParaRPr lang="fa-IR" sz="1600" i="0" dirty="0">
              <a:solidFill>
                <a:srgbClr val="1C1917"/>
              </a:solidFill>
              <a:effectLst/>
              <a:latin typeface="Vazirmatn" pitchFamily="2" charset="-78"/>
              <a:cs typeface="Vazirmatn" pitchFamily="2" charset="-78"/>
            </a:endParaRPr>
          </a:p>
          <a:p>
            <a:br>
              <a:rPr lang="fa-IR" sz="1600" dirty="0"/>
            </a:br>
            <a:endParaRPr lang="fa-IR" sz="1600" dirty="0">
              <a:latin typeface="Vazirmatn" pitchFamily="2" charset="-78"/>
              <a:cs typeface="Vazirmatn" pitchFamily="2" charset="-78"/>
            </a:endParaRPr>
          </a:p>
        </p:txBody>
      </p:sp>
    </p:spTree>
    <p:extLst>
      <p:ext uri="{BB962C8B-B14F-4D97-AF65-F5344CB8AC3E}">
        <p14:creationId xmlns:p14="http://schemas.microsoft.com/office/powerpoint/2010/main" val="3090317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Builder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357092" y="918792"/>
            <a:ext cx="6344336" cy="4791055"/>
          </a:xfrm>
          <a:prstGeom prst="rect">
            <a:avLst/>
          </a:prstGeom>
          <a:noFill/>
        </p:spPr>
        <p:txBody>
          <a:bodyPr wrap="square" rtlCol="1">
            <a:spAutoFit/>
          </a:bodyPr>
          <a:lstStyle/>
          <a:p>
            <a:pPr algn="just" rtl="1">
              <a:lnSpc>
                <a:spcPct val="250000"/>
              </a:lnSpc>
              <a:spcBef>
                <a:spcPts val="120"/>
              </a:spcBef>
              <a:spcAft>
                <a:spcPts val="120"/>
              </a:spcAft>
            </a:pPr>
            <a:r>
              <a:rPr lang="fa-IR" b="1" dirty="0">
                <a:solidFill>
                  <a:srgbClr val="1C1917"/>
                </a:solidFill>
                <a:latin typeface="Vazirmatn" pitchFamily="2" charset="-78"/>
                <a:cs typeface="Vazirmatn" pitchFamily="2" charset="-78"/>
              </a:rPr>
              <a:t>راه حل ارائه شده توسط الگوری</a:t>
            </a:r>
            <a:r>
              <a:rPr lang="en-US" b="1" dirty="0">
                <a:solidFill>
                  <a:srgbClr val="1C1917"/>
                </a:solidFill>
                <a:latin typeface="Vazirmatn" pitchFamily="2" charset="-78"/>
                <a:cs typeface="Vazirmatn" pitchFamily="2" charset="-78"/>
              </a:rPr>
              <a:t> </a:t>
            </a:r>
            <a:r>
              <a:rPr lang="fa-IR" b="1" dirty="0">
                <a:solidFill>
                  <a:srgbClr val="1C1917"/>
                </a:solidFill>
                <a:latin typeface="Vazirmatn" pitchFamily="2" charset="-78"/>
                <a:cs typeface="Vazirmatn" pitchFamily="2" charset="-78"/>
              </a:rPr>
              <a:t>طراحی </a:t>
            </a:r>
            <a:r>
              <a:rPr lang="en-US" b="1" dirty="0">
                <a:solidFill>
                  <a:srgbClr val="1C1917"/>
                </a:solidFill>
                <a:latin typeface="Vazirmatn" pitchFamily="2" charset="-78"/>
                <a:cs typeface="Vazirmatn" pitchFamily="2" charset="-78"/>
              </a:rPr>
              <a:t>builder</a:t>
            </a:r>
            <a:r>
              <a:rPr lang="fa-IR" b="1" dirty="0">
                <a:solidFill>
                  <a:srgbClr val="1C1917"/>
                </a:solidFill>
                <a:latin typeface="Vazirmatn" pitchFamily="2" charset="-78"/>
                <a:cs typeface="Vazirmatn" pitchFamily="2" charset="-78"/>
              </a:rPr>
              <a:t> چیست؟</a:t>
            </a:r>
          </a:p>
          <a:p>
            <a:pPr algn="just" rtl="1">
              <a:lnSpc>
                <a:spcPct val="250000"/>
              </a:lnSpc>
              <a:spcBef>
                <a:spcPts val="120"/>
              </a:spcBef>
              <a:spcAft>
                <a:spcPts val="120"/>
              </a:spcAft>
            </a:pPr>
            <a:endParaRPr lang="en-US" sz="200" i="0" dirty="0">
              <a:solidFill>
                <a:srgbClr val="2A3554"/>
              </a:solidFill>
              <a:effectLst/>
              <a:latin typeface="Vazirmatn" pitchFamily="2" charset="-78"/>
              <a:cs typeface="Vazirmatn" pitchFamily="2" charset="-78"/>
            </a:endParaRPr>
          </a:p>
          <a:p>
            <a:pPr algn="just" rtl="1">
              <a:lnSpc>
                <a:spcPct val="200000"/>
              </a:lnSpc>
              <a:spcBef>
                <a:spcPts val="120"/>
              </a:spcBef>
              <a:spcAft>
                <a:spcPts val="120"/>
              </a:spcAft>
            </a:pPr>
            <a:r>
              <a:rPr lang="ar-SA" sz="1600" b="0" i="0" dirty="0">
                <a:solidFill>
                  <a:srgbClr val="2A3554"/>
                </a:solidFill>
                <a:effectLst/>
                <a:latin typeface="Vazirmatn" pitchFamily="2" charset="-78"/>
                <a:cs typeface="Vazirmatn" pitchFamily="2" charset="-78"/>
              </a:rPr>
              <a:t>الگوی سازنده روشی را برای ساخت اشیا پیچیده پیشنهاد می‌دهد که روند ساخت آن‌ها را بسیار ساده‌تر می‌کند. در این روش به جای اینکه پارامترهای زیادی به یک</a:t>
            </a:r>
            <a:r>
              <a:rPr lang="en-US" sz="1600" b="0" i="0" dirty="0">
                <a:solidFill>
                  <a:srgbClr val="2A3554"/>
                </a:solidFill>
                <a:effectLst/>
                <a:latin typeface="Vazirmatn" pitchFamily="2" charset="-78"/>
                <a:cs typeface="Vazirmatn" pitchFamily="2" charset="-78"/>
              </a:rPr>
              <a:t> Constructor </a:t>
            </a:r>
            <a:r>
              <a:rPr lang="ar-SA" sz="1600" b="0" i="0" dirty="0">
                <a:solidFill>
                  <a:srgbClr val="2A3554"/>
                </a:solidFill>
                <a:effectLst/>
                <a:latin typeface="Vazirmatn" pitchFamily="2" charset="-78"/>
                <a:cs typeface="Vazirmatn" pitchFamily="2" charset="-78"/>
              </a:rPr>
              <a:t>ارسال شود یا از تعداد زیادی</a:t>
            </a:r>
            <a:r>
              <a:rPr lang="en-US" sz="1600" b="0" i="0" dirty="0">
                <a:solidFill>
                  <a:srgbClr val="2A3554"/>
                </a:solidFill>
                <a:effectLst/>
                <a:latin typeface="Vazirmatn" pitchFamily="2" charset="-78"/>
                <a:cs typeface="Vazirmatn" pitchFamily="2" charset="-78"/>
              </a:rPr>
              <a:t> Constructor </a:t>
            </a:r>
            <a:r>
              <a:rPr lang="ar-SA" sz="1600" b="0" i="0" dirty="0">
                <a:solidFill>
                  <a:srgbClr val="2A3554"/>
                </a:solidFill>
                <a:effectLst/>
                <a:latin typeface="Vazirmatn" pitchFamily="2" charset="-78"/>
                <a:cs typeface="Vazirmatn" pitchFamily="2" charset="-78"/>
              </a:rPr>
              <a:t>استفاده شود، کلاسی را ایجاد می‌کنند که وظیفه ساخت اشیا را بر عهده بگیرد. برای این کار باید کدهایی که وظیفه ساخت اشیا را بر عهده دارند از کلاس مربوط به اشیا بیرون کشیده شوند. سپس باید این کدها در کلاسی جدید قرار گیرند که به آن کلاس</a:t>
            </a:r>
            <a:r>
              <a:rPr lang="en-US" sz="1600" b="0" i="0" dirty="0">
                <a:solidFill>
                  <a:srgbClr val="2A3554"/>
                </a:solidFill>
                <a:effectLst/>
                <a:latin typeface="Vazirmatn" pitchFamily="2" charset="-78"/>
                <a:cs typeface="Vazirmatn" pitchFamily="2" charset="-78"/>
              </a:rPr>
              <a:t> Builder </a:t>
            </a:r>
            <a:r>
              <a:rPr lang="ar-SA" sz="1600" b="0" i="0" dirty="0">
                <a:solidFill>
                  <a:srgbClr val="2A3554"/>
                </a:solidFill>
                <a:effectLst/>
                <a:latin typeface="Vazirmatn" pitchFamily="2" charset="-78"/>
                <a:cs typeface="Vazirmatn" pitchFamily="2" charset="-78"/>
              </a:rPr>
              <a:t>می‌گویند. از این پس، برای ساخت اشیا از کلاس </a:t>
            </a:r>
            <a:r>
              <a:rPr lang="en-US" sz="1600" b="0" i="0" dirty="0">
                <a:solidFill>
                  <a:srgbClr val="2A3554"/>
                </a:solidFill>
                <a:effectLst/>
                <a:latin typeface="Vazirmatn" pitchFamily="2" charset="-78"/>
                <a:cs typeface="Vazirmatn" pitchFamily="2" charset="-78"/>
              </a:rPr>
              <a:t>Builder</a:t>
            </a:r>
            <a:br>
              <a:rPr lang="fa-IR" sz="1600" dirty="0"/>
            </a:br>
            <a:r>
              <a:rPr lang="fa-IR" sz="1600" dirty="0">
                <a:latin typeface="Vazirmatn" pitchFamily="2" charset="-78"/>
                <a:cs typeface="Vazirmatn" pitchFamily="2" charset="-78"/>
              </a:rPr>
              <a:t>استفاده می‌شوند.</a:t>
            </a:r>
          </a:p>
        </p:txBody>
      </p:sp>
    </p:spTree>
    <p:extLst>
      <p:ext uri="{BB962C8B-B14F-4D97-AF65-F5344CB8AC3E}">
        <p14:creationId xmlns:p14="http://schemas.microsoft.com/office/powerpoint/2010/main" val="27385150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Builder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357092" y="1015505"/>
            <a:ext cx="6344336" cy="4637167"/>
          </a:xfrm>
          <a:prstGeom prst="rect">
            <a:avLst/>
          </a:prstGeom>
          <a:noFill/>
        </p:spPr>
        <p:txBody>
          <a:bodyPr wrap="square" rtlCol="1">
            <a:spAutoFit/>
          </a:bodyPr>
          <a:lstStyle/>
          <a:p>
            <a:pPr algn="just" rtl="1">
              <a:lnSpc>
                <a:spcPct val="200000"/>
              </a:lnSpc>
              <a:spcBef>
                <a:spcPts val="120"/>
              </a:spcBef>
              <a:spcAft>
                <a:spcPts val="120"/>
              </a:spcAft>
            </a:pPr>
            <a:r>
              <a:rPr lang="fa-IR" b="1" dirty="0">
                <a:solidFill>
                  <a:srgbClr val="1C1917"/>
                </a:solidFill>
                <a:latin typeface="Vazirmatn" pitchFamily="2" charset="-78"/>
                <a:cs typeface="Vazirmatn" pitchFamily="2" charset="-78"/>
              </a:rPr>
              <a:t>راه حل ارائه شده توسط الگوری</a:t>
            </a:r>
            <a:r>
              <a:rPr lang="en-US" b="1" dirty="0">
                <a:solidFill>
                  <a:srgbClr val="1C1917"/>
                </a:solidFill>
                <a:latin typeface="Vazirmatn" pitchFamily="2" charset="-78"/>
                <a:cs typeface="Vazirmatn" pitchFamily="2" charset="-78"/>
              </a:rPr>
              <a:t> </a:t>
            </a:r>
            <a:r>
              <a:rPr lang="fa-IR" b="1" dirty="0">
                <a:solidFill>
                  <a:srgbClr val="1C1917"/>
                </a:solidFill>
                <a:latin typeface="Vazirmatn" pitchFamily="2" charset="-78"/>
                <a:cs typeface="Vazirmatn" pitchFamily="2" charset="-78"/>
              </a:rPr>
              <a:t>طراحی </a:t>
            </a:r>
            <a:r>
              <a:rPr lang="en-US" b="1" dirty="0">
                <a:solidFill>
                  <a:srgbClr val="1C1917"/>
                </a:solidFill>
                <a:latin typeface="Vazirmatn" pitchFamily="2" charset="-78"/>
                <a:cs typeface="Vazirmatn" pitchFamily="2" charset="-78"/>
              </a:rPr>
              <a:t>builder</a:t>
            </a:r>
            <a:r>
              <a:rPr lang="fa-IR" b="1" dirty="0">
                <a:solidFill>
                  <a:srgbClr val="1C1917"/>
                </a:solidFill>
                <a:latin typeface="Vazirmatn" pitchFamily="2" charset="-78"/>
                <a:cs typeface="Vazirmatn" pitchFamily="2" charset="-78"/>
              </a:rPr>
              <a:t> چیست؟</a:t>
            </a:r>
          </a:p>
          <a:p>
            <a:pPr algn="just" rtl="1">
              <a:lnSpc>
                <a:spcPct val="200000"/>
              </a:lnSpc>
              <a:spcBef>
                <a:spcPts val="120"/>
              </a:spcBef>
              <a:spcAft>
                <a:spcPts val="120"/>
              </a:spcAft>
            </a:pPr>
            <a:endParaRPr lang="en-US" sz="200" i="0" dirty="0">
              <a:solidFill>
                <a:srgbClr val="2A3554"/>
              </a:solidFill>
              <a:effectLst/>
              <a:latin typeface="Vazirmatn" pitchFamily="2" charset="-78"/>
              <a:cs typeface="Vazirmatn" pitchFamily="2" charset="-78"/>
            </a:endParaRPr>
          </a:p>
          <a:p>
            <a:pPr algn="just" rtl="1">
              <a:lnSpc>
                <a:spcPct val="200000"/>
              </a:lnSpc>
              <a:spcBef>
                <a:spcPts val="120"/>
              </a:spcBef>
              <a:spcAft>
                <a:spcPts val="120"/>
              </a:spcAft>
            </a:pPr>
            <a:r>
              <a:rPr lang="ar-SA" sz="1600" b="0" i="0" dirty="0">
                <a:solidFill>
                  <a:srgbClr val="2A3554"/>
                </a:solidFill>
                <a:effectLst/>
                <a:latin typeface="Vazirmatn" pitchFamily="2" charset="-78"/>
                <a:cs typeface="Vazirmatn" pitchFamily="2" charset="-78"/>
              </a:rPr>
              <a:t>کلاس </a:t>
            </a:r>
            <a:r>
              <a:rPr lang="en-US" sz="1600" b="0" i="0" dirty="0">
                <a:solidFill>
                  <a:srgbClr val="2A3554"/>
                </a:solidFill>
                <a:effectLst/>
                <a:latin typeface="Vazirmatn" pitchFamily="2" charset="-78"/>
                <a:cs typeface="Vazirmatn" pitchFamily="2" charset="-78"/>
              </a:rPr>
              <a:t> builder</a:t>
            </a:r>
            <a:r>
              <a:rPr lang="ar-SA" sz="1600" b="0" i="0" dirty="0">
                <a:solidFill>
                  <a:srgbClr val="2A3554"/>
                </a:solidFill>
                <a:effectLst/>
                <a:latin typeface="Vazirmatn" pitchFamily="2" charset="-78"/>
                <a:cs typeface="Vazirmatn" pitchFamily="2" charset="-78"/>
              </a:rPr>
              <a:t>ساخت بخش‌های مختلف شی را به مجموعه ای از مراحل تقسیم بندی می‌کند. مثلا ساختن دیوارها، درها و... . مزیتی که این روش نسبت به روش‌های قبلی دارد این است که دیگر نیازی به انجام تمام مراحل برای ساخت یک شی نخواهد بود. بر این اساس برای ساخت یک شی با ساختاری خاص، تنها مراحل مورد نیاز انجام می‌شوند. امکان دارد برخی از مراحل ساخت یک شی نسبت به اشیای دیگر متفاوت باشد. به عنوان مثال، دیوارهای یک کلبه ممکن است از چوب ساخته شوند، اما دیوارهای قلعه باید از جنس سنگ باشند.</a:t>
            </a:r>
            <a:endParaRPr lang="fa-IR" sz="1600" dirty="0">
              <a:latin typeface="Vazirmatn" pitchFamily="2" charset="-78"/>
              <a:cs typeface="Vazirmatn" pitchFamily="2" charset="-78"/>
            </a:endParaRPr>
          </a:p>
        </p:txBody>
      </p:sp>
    </p:spTree>
    <p:extLst>
      <p:ext uri="{BB962C8B-B14F-4D97-AF65-F5344CB8AC3E}">
        <p14:creationId xmlns:p14="http://schemas.microsoft.com/office/powerpoint/2010/main" val="28502065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Structural patterns</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3739485"/>
          </a:xfrm>
          <a:prstGeom prst="rect">
            <a:avLst/>
          </a:prstGeom>
          <a:noFill/>
        </p:spPr>
        <p:txBody>
          <a:bodyPr wrap="square" rtlCol="1">
            <a:spAutoFit/>
          </a:bodyPr>
          <a:lstStyle/>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Adapter</a:t>
            </a:r>
          </a:p>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Bridge</a:t>
            </a:r>
          </a:p>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Composite</a:t>
            </a:r>
          </a:p>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Decorator</a:t>
            </a:r>
          </a:p>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Facade</a:t>
            </a:r>
          </a:p>
          <a:p>
            <a:pPr marL="285750" indent="-285750" algn="r" rtl="1">
              <a:lnSpc>
                <a:spcPct val="150000"/>
              </a:lnSpc>
              <a:buFont typeface="Wingdings" panose="05000000000000000000" pitchFamily="2" charset="2"/>
              <a:buChar char="Ø"/>
            </a:pPr>
            <a:r>
              <a:rPr lang="en-US" i="0" dirty="0">
                <a:effectLst/>
                <a:latin typeface="Vazirmatn" pitchFamily="2" charset="-78"/>
                <a:cs typeface="Vazirmatn" pitchFamily="2" charset="-78"/>
              </a:rPr>
              <a:t>Flyweight</a:t>
            </a:r>
          </a:p>
          <a:p>
            <a:pPr marL="285750" indent="-285750" algn="r" rtl="1">
              <a:lnSpc>
                <a:spcPct val="150000"/>
              </a:lnSpc>
              <a:buFont typeface="Wingdings" panose="05000000000000000000" pitchFamily="2" charset="2"/>
              <a:buChar char="Ø"/>
            </a:pPr>
            <a:r>
              <a:rPr lang="en-US" i="0" dirty="0">
                <a:solidFill>
                  <a:srgbClr val="C00000"/>
                </a:solidFill>
                <a:effectLst/>
                <a:latin typeface="Vazirmatn" pitchFamily="2" charset="-78"/>
                <a:cs typeface="Vazirmatn" pitchFamily="2" charset="-78"/>
              </a:rPr>
              <a:t>Proxy</a:t>
            </a:r>
          </a:p>
          <a:p>
            <a:pPr algn="r" rtl="1"/>
            <a:endParaRPr lang="en-US" sz="1600" b="1" i="0" dirty="0">
              <a:solidFill>
                <a:srgbClr val="444444"/>
              </a:solidFill>
              <a:effectLst/>
              <a:latin typeface="PT Sans" panose="020B0503020203020204" pitchFamily="34" charset="0"/>
            </a:endParaRPr>
          </a:p>
          <a:p>
            <a:pPr algn="r" rtl="1"/>
            <a:br>
              <a:rPr lang="fa-IR" sz="1600" dirty="0"/>
            </a:br>
            <a:endParaRPr lang="fa-IR" sz="1600" dirty="0">
              <a:latin typeface="Vazirmatn" pitchFamily="2" charset="-78"/>
              <a:cs typeface="Vazirmatn" pitchFamily="2" charset="-78"/>
            </a:endParaRPr>
          </a:p>
        </p:txBody>
      </p:sp>
      <p:pic>
        <p:nvPicPr>
          <p:cNvPr id="6" name="Picture 5">
            <a:extLst>
              <a:ext uri="{FF2B5EF4-FFF2-40B4-BE49-F238E27FC236}">
                <a16:creationId xmlns:a16="http://schemas.microsoft.com/office/drawing/2014/main" id="{70B10CEA-9EB0-74CB-C1DD-D615D3A5F406}"/>
              </a:ext>
            </a:extLst>
          </p:cNvPr>
          <p:cNvPicPr>
            <a:picLocks noChangeAspect="1"/>
          </p:cNvPicPr>
          <p:nvPr/>
        </p:nvPicPr>
        <p:blipFill>
          <a:blip r:embed="rId3"/>
          <a:stretch>
            <a:fillRect/>
          </a:stretch>
        </p:blipFill>
        <p:spPr>
          <a:xfrm>
            <a:off x="5288939" y="4110165"/>
            <a:ext cx="4228367" cy="2662831"/>
          </a:xfrm>
          <a:prstGeom prst="rect">
            <a:avLst/>
          </a:prstGeom>
        </p:spPr>
      </p:pic>
    </p:spTree>
    <p:extLst>
      <p:ext uri="{BB962C8B-B14F-4D97-AF65-F5344CB8AC3E}">
        <p14:creationId xmlns:p14="http://schemas.microsoft.com/office/powerpoint/2010/main" val="91078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B0F5CF-91C0-47FC-9712-B22FC1BF0598}"/>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A94C7976-56FA-4EDE-A1B4-C7BF2A2F132A}"/>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Proxy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33EBDE12-87E7-4871-A1D9-AB526A996048}"/>
              </a:ext>
            </a:extLst>
          </p:cNvPr>
          <p:cNvSpPr txBox="1"/>
          <p:nvPr/>
        </p:nvSpPr>
        <p:spPr>
          <a:xfrm>
            <a:off x="5978769" y="1319236"/>
            <a:ext cx="5899639" cy="2310889"/>
          </a:xfrm>
          <a:prstGeom prst="rect">
            <a:avLst/>
          </a:prstGeom>
          <a:noFill/>
        </p:spPr>
        <p:txBody>
          <a:bodyPr wrap="square" rtlCol="1">
            <a:spAutoFit/>
          </a:bodyPr>
          <a:lstStyle/>
          <a:p>
            <a:pPr marL="285750" indent="-285750" algn="r" rtl="1">
              <a:lnSpc>
                <a:spcPct val="200000"/>
              </a:lnSpc>
              <a:spcBef>
                <a:spcPts val="120"/>
              </a:spcBef>
              <a:spcAft>
                <a:spcPts val="120"/>
              </a:spcAft>
              <a:buFont typeface="Courier New" panose="02070309020205020404" pitchFamily="49" charset="0"/>
              <a:buChar char="o"/>
            </a:pPr>
            <a:r>
              <a:rPr lang="fa-IR" i="0" dirty="0">
                <a:solidFill>
                  <a:srgbClr val="1C1917"/>
                </a:solidFill>
                <a:effectLst/>
                <a:latin typeface="Vazirmatn" pitchFamily="2" charset="-78"/>
                <a:cs typeface="Vazirmatn" pitchFamily="2" charset="-78"/>
              </a:rPr>
              <a:t>چرا باید از </a:t>
            </a:r>
            <a:r>
              <a:rPr lang="fa-IR" i="0" dirty="0" err="1">
                <a:solidFill>
                  <a:srgbClr val="1C1917"/>
                </a:solidFill>
                <a:effectLst/>
                <a:latin typeface="Vazirmatn" pitchFamily="2" charset="-78"/>
                <a:cs typeface="Vazirmatn" pitchFamily="2" charset="-78"/>
              </a:rPr>
              <a:t>الگوری</a:t>
            </a:r>
            <a:r>
              <a:rPr lang="fa-IR" i="0" dirty="0">
                <a:solidFill>
                  <a:srgbClr val="1C1917"/>
                </a:solidFill>
                <a:effectLst/>
                <a:latin typeface="Vazirmatn" pitchFamily="2" charset="-78"/>
                <a:cs typeface="Vazirmatn" pitchFamily="2" charset="-78"/>
              </a:rPr>
              <a:t> طراحی </a:t>
            </a:r>
            <a:r>
              <a:rPr lang="en-US" dirty="0">
                <a:solidFill>
                  <a:srgbClr val="1C1917"/>
                </a:solidFill>
                <a:latin typeface="Vazirmatn" pitchFamily="2" charset="-78"/>
                <a:cs typeface="Vazirmatn" pitchFamily="2" charset="-78"/>
              </a:rPr>
              <a:t>Proxy</a:t>
            </a:r>
            <a:r>
              <a:rPr lang="fa-IR" dirty="0">
                <a:solidFill>
                  <a:srgbClr val="1C1917"/>
                </a:solidFill>
                <a:latin typeface="Vazirmatn" pitchFamily="2" charset="-78"/>
                <a:cs typeface="Vazirmatn" pitchFamily="2" charset="-78"/>
              </a:rPr>
              <a:t> استفاده کنیم؟</a:t>
            </a:r>
            <a:endParaRPr lang="fa-IR" i="0" dirty="0">
              <a:solidFill>
                <a:srgbClr val="1C1917"/>
              </a:solidFill>
              <a:effectLst/>
              <a:latin typeface="Vazirmatn" pitchFamily="2" charset="-78"/>
              <a:cs typeface="Vazirmatn" pitchFamily="2" charset="-78"/>
            </a:endParaRPr>
          </a:p>
          <a:p>
            <a:pPr marL="285750" indent="-285750" algn="r" rtl="1">
              <a:lnSpc>
                <a:spcPct val="200000"/>
              </a:lnSpc>
              <a:spcBef>
                <a:spcPts val="120"/>
              </a:spcBef>
              <a:spcAft>
                <a:spcPts val="120"/>
              </a:spcAft>
              <a:buFont typeface="Courier New" panose="02070309020205020404" pitchFamily="49" charset="0"/>
              <a:buChar char="o"/>
            </a:pPr>
            <a:r>
              <a:rPr lang="fa-IR" i="0" dirty="0">
                <a:solidFill>
                  <a:srgbClr val="1C1917"/>
                </a:solidFill>
                <a:effectLst/>
                <a:latin typeface="Vazirmatn" pitchFamily="2" charset="-78"/>
                <a:cs typeface="Vazirmatn" pitchFamily="2" charset="-78"/>
              </a:rPr>
              <a:t>چرا </a:t>
            </a:r>
            <a:r>
              <a:rPr lang="fa-IR" dirty="0">
                <a:solidFill>
                  <a:srgbClr val="1C1917"/>
                </a:solidFill>
                <a:latin typeface="Vazirmatn" pitchFamily="2" charset="-78"/>
                <a:cs typeface="Vazirmatn" pitchFamily="2" charset="-78"/>
              </a:rPr>
              <a:t>میخواهیم</a:t>
            </a:r>
            <a:r>
              <a:rPr lang="fa-IR" i="0" dirty="0">
                <a:solidFill>
                  <a:srgbClr val="1C1917"/>
                </a:solidFill>
                <a:effectLst/>
                <a:latin typeface="Vazirmatn" pitchFamily="2" charset="-78"/>
                <a:cs typeface="Vazirmatn" pitchFamily="2" charset="-78"/>
              </a:rPr>
              <a:t> دسترسی به یک شی را کنترل کنیم؟</a:t>
            </a:r>
            <a:endParaRPr lang="fa-IR" sz="800" i="0" dirty="0">
              <a:solidFill>
                <a:srgbClr val="1C1917"/>
              </a:solidFill>
              <a:effectLst/>
              <a:latin typeface="Vazirmatn" pitchFamily="2" charset="-78"/>
              <a:cs typeface="Vazirmatn" pitchFamily="2" charset="-78"/>
            </a:endParaRPr>
          </a:p>
          <a:p>
            <a:pPr marL="285750" indent="-285750" algn="r" rtl="1">
              <a:lnSpc>
                <a:spcPct val="200000"/>
              </a:lnSpc>
              <a:spcBef>
                <a:spcPts val="120"/>
              </a:spcBef>
              <a:spcAft>
                <a:spcPts val="120"/>
              </a:spcAft>
              <a:buFont typeface="Courier New" panose="02070309020205020404" pitchFamily="49" charset="0"/>
              <a:buChar char="o"/>
            </a:pPr>
            <a:r>
              <a:rPr lang="fa-IR" dirty="0">
                <a:solidFill>
                  <a:srgbClr val="1C1917"/>
                </a:solidFill>
                <a:latin typeface="Vazirmatn" pitchFamily="2" charset="-78"/>
                <a:cs typeface="Vazirmatn" pitchFamily="2" charset="-78"/>
              </a:rPr>
              <a:t>راه حل ارائه شده توسط </a:t>
            </a:r>
            <a:r>
              <a:rPr lang="fa-IR" dirty="0" err="1">
                <a:solidFill>
                  <a:srgbClr val="1C1917"/>
                </a:solidFill>
                <a:latin typeface="Vazirmatn" pitchFamily="2" charset="-78"/>
                <a:cs typeface="Vazirmatn" pitchFamily="2" charset="-78"/>
              </a:rPr>
              <a:t>الگوری</a:t>
            </a:r>
            <a:r>
              <a:rPr lang="en-US" dirty="0">
                <a:solidFill>
                  <a:srgbClr val="1C1917"/>
                </a:solidFill>
                <a:latin typeface="Vazirmatn" pitchFamily="2" charset="-78"/>
                <a:cs typeface="Vazirmatn" pitchFamily="2" charset="-78"/>
              </a:rPr>
              <a:t> </a:t>
            </a:r>
            <a:r>
              <a:rPr lang="fa-IR" dirty="0">
                <a:solidFill>
                  <a:srgbClr val="1C1917"/>
                </a:solidFill>
                <a:latin typeface="Vazirmatn" pitchFamily="2" charset="-78"/>
                <a:cs typeface="Vazirmatn" pitchFamily="2" charset="-78"/>
              </a:rPr>
              <a:t>طراحی </a:t>
            </a:r>
            <a:r>
              <a:rPr lang="en-US" dirty="0">
                <a:solidFill>
                  <a:srgbClr val="1C1917"/>
                </a:solidFill>
                <a:latin typeface="Vazirmatn" pitchFamily="2" charset="-78"/>
                <a:cs typeface="Vazirmatn" pitchFamily="2" charset="-78"/>
              </a:rPr>
              <a:t>Proxy</a:t>
            </a:r>
            <a:r>
              <a:rPr lang="fa-IR" dirty="0">
                <a:solidFill>
                  <a:srgbClr val="1C1917"/>
                </a:solidFill>
                <a:latin typeface="Vazirmatn" pitchFamily="2" charset="-78"/>
                <a:cs typeface="Vazirmatn" pitchFamily="2" charset="-78"/>
              </a:rPr>
              <a:t> چیست؟</a:t>
            </a:r>
            <a:endParaRPr lang="fa-IR" i="0" dirty="0">
              <a:solidFill>
                <a:srgbClr val="1C1917"/>
              </a:solidFill>
              <a:effectLst/>
              <a:latin typeface="Vazirmatn" pitchFamily="2" charset="-78"/>
              <a:cs typeface="Vazirmatn" pitchFamily="2" charset="-78"/>
            </a:endParaRPr>
          </a:p>
          <a:p>
            <a:br>
              <a:rPr lang="fa-IR" sz="1600" dirty="0"/>
            </a:br>
            <a:endParaRPr lang="fa-IR" sz="1600" dirty="0">
              <a:latin typeface="Vazirmatn" pitchFamily="2" charset="-78"/>
              <a:cs typeface="Vazirmatn" pitchFamily="2" charset="-78"/>
            </a:endParaRPr>
          </a:p>
        </p:txBody>
      </p:sp>
      <p:pic>
        <p:nvPicPr>
          <p:cNvPr id="6" name="Picture 5">
            <a:extLst>
              <a:ext uri="{FF2B5EF4-FFF2-40B4-BE49-F238E27FC236}">
                <a16:creationId xmlns:a16="http://schemas.microsoft.com/office/drawing/2014/main" id="{D87F4BFB-B033-5058-D8D7-ED85531F42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5177" y="3657833"/>
            <a:ext cx="3078018" cy="3078018"/>
          </a:xfrm>
          <a:prstGeom prst="rect">
            <a:avLst/>
          </a:prstGeom>
        </p:spPr>
      </p:pic>
    </p:spTree>
    <p:extLst>
      <p:ext uri="{BB962C8B-B14F-4D97-AF65-F5344CB8AC3E}">
        <p14:creationId xmlns:p14="http://schemas.microsoft.com/office/powerpoint/2010/main" val="3592497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941E4DD-C4B1-4F88-90E4-21DC3EEEF2A4}"/>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1D289B0-95DD-4F60-BF9D-FD01ADCFA0DB}"/>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Proxy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14A83139-EA3D-4436-BBFB-4EE7719BD4DC}"/>
              </a:ext>
            </a:extLst>
          </p:cNvPr>
          <p:cNvSpPr txBox="1"/>
          <p:nvPr/>
        </p:nvSpPr>
        <p:spPr>
          <a:xfrm>
            <a:off x="5357092" y="918792"/>
            <a:ext cx="6344336" cy="3339376"/>
          </a:xfrm>
          <a:prstGeom prst="rect">
            <a:avLst/>
          </a:prstGeom>
          <a:noFill/>
        </p:spPr>
        <p:txBody>
          <a:bodyPr wrap="square" rtlCol="1">
            <a:spAutoFit/>
          </a:bodyPr>
          <a:lstStyle/>
          <a:p>
            <a:pPr algn="just" rtl="1">
              <a:lnSpc>
                <a:spcPct val="250000"/>
              </a:lnSpc>
              <a:spcBef>
                <a:spcPts val="120"/>
              </a:spcBef>
              <a:spcAft>
                <a:spcPts val="120"/>
              </a:spcAft>
            </a:pPr>
            <a:r>
              <a:rPr lang="fa-IR" b="1" dirty="0">
                <a:solidFill>
                  <a:srgbClr val="1C1917"/>
                </a:solidFill>
                <a:latin typeface="Vazirmatn" pitchFamily="2" charset="-78"/>
                <a:cs typeface="Vazirmatn" pitchFamily="2" charset="-78"/>
              </a:rPr>
              <a:t>چرا باید از </a:t>
            </a:r>
            <a:r>
              <a:rPr lang="fa-IR" b="1" dirty="0" err="1">
                <a:solidFill>
                  <a:srgbClr val="1C1917"/>
                </a:solidFill>
                <a:latin typeface="Vazirmatn" pitchFamily="2" charset="-78"/>
                <a:cs typeface="Vazirmatn" pitchFamily="2" charset="-78"/>
              </a:rPr>
              <a:t>الگوری</a:t>
            </a:r>
            <a:r>
              <a:rPr lang="fa-IR" b="1" dirty="0">
                <a:solidFill>
                  <a:srgbClr val="1C1917"/>
                </a:solidFill>
                <a:latin typeface="Vazirmatn" pitchFamily="2" charset="-78"/>
                <a:cs typeface="Vazirmatn" pitchFamily="2" charset="-78"/>
              </a:rPr>
              <a:t> طراحی </a:t>
            </a:r>
            <a:r>
              <a:rPr lang="en-US" b="1" dirty="0">
                <a:solidFill>
                  <a:srgbClr val="1C1917"/>
                </a:solidFill>
                <a:latin typeface="Vazirmatn" pitchFamily="2" charset="-78"/>
                <a:cs typeface="Vazirmatn" pitchFamily="2" charset="-78"/>
              </a:rPr>
              <a:t>Proxy</a:t>
            </a:r>
            <a:r>
              <a:rPr lang="fa-IR" b="1" dirty="0">
                <a:solidFill>
                  <a:srgbClr val="1C1917"/>
                </a:solidFill>
                <a:latin typeface="Vazirmatn" pitchFamily="2" charset="-78"/>
                <a:cs typeface="Vazirmatn" pitchFamily="2" charset="-78"/>
              </a:rPr>
              <a:t> استفاده کنیم؟</a:t>
            </a:r>
          </a:p>
          <a:p>
            <a:pPr algn="just" rtl="1">
              <a:lnSpc>
                <a:spcPct val="250000"/>
              </a:lnSpc>
              <a:spcBef>
                <a:spcPts val="120"/>
              </a:spcBef>
              <a:spcAft>
                <a:spcPts val="120"/>
              </a:spcAft>
            </a:pPr>
            <a:endParaRPr lang="en-US" sz="200" i="0" dirty="0">
              <a:solidFill>
                <a:srgbClr val="2A3554"/>
              </a:solidFill>
              <a:effectLst/>
              <a:latin typeface="Vazirmatn" pitchFamily="2" charset="-78"/>
              <a:cs typeface="Vazirmatn" pitchFamily="2" charset="-78"/>
            </a:endParaRPr>
          </a:p>
          <a:p>
            <a:pPr algn="just" rtl="1">
              <a:lnSpc>
                <a:spcPct val="200000"/>
              </a:lnSpc>
              <a:spcBef>
                <a:spcPts val="120"/>
              </a:spcBef>
              <a:spcAft>
                <a:spcPts val="120"/>
              </a:spcAft>
            </a:pPr>
            <a:r>
              <a:rPr lang="ar-SA" sz="1600" b="0" i="0" dirty="0">
                <a:solidFill>
                  <a:srgbClr val="2A3554"/>
                </a:solidFill>
                <a:effectLst/>
                <a:latin typeface="Vazirmatn" pitchFamily="2" charset="-78"/>
                <a:cs typeface="Vazirmatn" pitchFamily="2" charset="-78"/>
              </a:rPr>
              <a:t>پروکسی یک الگوی طراحی ساختاری است که امکان </a:t>
            </a:r>
            <a:r>
              <a:rPr lang="fa-IR" sz="1600" dirty="0">
                <a:solidFill>
                  <a:srgbClr val="2A3554"/>
                </a:solidFill>
                <a:latin typeface="Vazirmatn" pitchFamily="2" charset="-78"/>
                <a:cs typeface="Vazirmatn" pitchFamily="2" charset="-78"/>
              </a:rPr>
              <a:t>تهیه </a:t>
            </a:r>
            <a:r>
              <a:rPr lang="ar-SA" sz="1600" b="0" i="0" dirty="0">
                <a:solidFill>
                  <a:srgbClr val="2A3554"/>
                </a:solidFill>
                <a:effectLst/>
                <a:latin typeface="Vazirmatn" pitchFamily="2" charset="-78"/>
                <a:cs typeface="Vazirmatn" pitchFamily="2" charset="-78"/>
              </a:rPr>
              <a:t>یک جایگزین یا مکان نگهدار برای یک شی دیگر </a:t>
            </a:r>
            <a:r>
              <a:rPr lang="fa-IR" sz="1600" b="0" i="0" dirty="0">
                <a:solidFill>
                  <a:srgbClr val="2A3554"/>
                </a:solidFill>
                <a:effectLst/>
                <a:latin typeface="Vazirmatn" pitchFamily="2" charset="-78"/>
                <a:cs typeface="Vazirmatn" pitchFamily="2" charset="-78"/>
              </a:rPr>
              <a:t>را فراهم </a:t>
            </a:r>
            <a:r>
              <a:rPr lang="fa-IR" sz="1600" b="0" i="0" dirty="0" err="1">
                <a:solidFill>
                  <a:srgbClr val="2A3554"/>
                </a:solidFill>
                <a:effectLst/>
                <a:latin typeface="Vazirmatn" pitchFamily="2" charset="-78"/>
                <a:cs typeface="Vazirmatn" pitchFamily="2" charset="-78"/>
              </a:rPr>
              <a:t>می‌کند</a:t>
            </a:r>
            <a:r>
              <a:rPr lang="fa-IR" sz="1600" b="0" i="0" dirty="0">
                <a:solidFill>
                  <a:srgbClr val="2A3554"/>
                </a:solidFill>
                <a:effectLst/>
                <a:latin typeface="Vazirmatn" pitchFamily="2" charset="-78"/>
                <a:cs typeface="Vazirmatn" pitchFamily="2" charset="-78"/>
              </a:rPr>
              <a:t>.</a:t>
            </a:r>
            <a:r>
              <a:rPr lang="ar-SA" sz="1600" b="0" i="0" dirty="0">
                <a:solidFill>
                  <a:srgbClr val="2A3554"/>
                </a:solidFill>
                <a:effectLst/>
                <a:latin typeface="Vazirmatn" pitchFamily="2" charset="-78"/>
                <a:cs typeface="Vazirmatn" pitchFamily="2" charset="-78"/>
              </a:rPr>
              <a:t> </a:t>
            </a:r>
            <a:r>
              <a:rPr lang="fa-IR" sz="1600" dirty="0">
                <a:latin typeface="Vazirmatn" pitchFamily="2" charset="-78"/>
                <a:cs typeface="Vazirmatn" pitchFamily="2" charset="-78"/>
              </a:rPr>
              <a:t>یک </a:t>
            </a:r>
            <a:r>
              <a:rPr lang="fa-IR" sz="1600" dirty="0" err="1">
                <a:latin typeface="Vazirmatn" pitchFamily="2" charset="-78"/>
                <a:cs typeface="Vazirmatn" pitchFamily="2" charset="-78"/>
              </a:rPr>
              <a:t>پروکسی</a:t>
            </a:r>
            <a:r>
              <a:rPr lang="fa-IR" sz="1600" dirty="0">
                <a:latin typeface="Vazirmatn" pitchFamily="2" charset="-78"/>
                <a:cs typeface="Vazirmatn" pitchFamily="2" charset="-78"/>
              </a:rPr>
              <a:t> دسترسی به شی اصلی را کنترل </a:t>
            </a:r>
            <a:r>
              <a:rPr lang="fa-IR" sz="1600" dirty="0" err="1">
                <a:latin typeface="Vazirmatn" pitchFamily="2" charset="-78"/>
                <a:cs typeface="Vazirmatn" pitchFamily="2" charset="-78"/>
              </a:rPr>
              <a:t>می‌کند</a:t>
            </a:r>
            <a:r>
              <a:rPr lang="fa-IR" sz="1600" dirty="0">
                <a:latin typeface="Vazirmatn" pitchFamily="2" charset="-78"/>
                <a:cs typeface="Vazirmatn" pitchFamily="2" charset="-78"/>
              </a:rPr>
              <a:t> و امکان انجام کارهایی را قبل یا بعد از ارسال درخواست به شی اصلی، </a:t>
            </a:r>
            <a:r>
              <a:rPr lang="fa-IR" sz="1600" dirty="0" err="1">
                <a:latin typeface="Vazirmatn" pitchFamily="2" charset="-78"/>
                <a:cs typeface="Vazirmatn" pitchFamily="2" charset="-78"/>
              </a:rPr>
              <a:t>می‌دهد</a:t>
            </a:r>
            <a:r>
              <a:rPr lang="fa-IR" sz="1600" dirty="0">
                <a:latin typeface="Vazirmatn" pitchFamily="2" charset="-78"/>
                <a:cs typeface="Vazirmatn" pitchFamily="2" charset="-78"/>
              </a:rPr>
              <a:t>.</a:t>
            </a:r>
          </a:p>
          <a:p>
            <a:pPr algn="just" rtl="1">
              <a:lnSpc>
                <a:spcPct val="200000"/>
              </a:lnSpc>
              <a:spcBef>
                <a:spcPts val="120"/>
              </a:spcBef>
              <a:spcAft>
                <a:spcPts val="120"/>
              </a:spcAft>
            </a:pPr>
            <a:endParaRPr lang="fa-IR" sz="1600" dirty="0">
              <a:latin typeface="Vazirmatn" pitchFamily="2" charset="-78"/>
              <a:cs typeface="Vazirmatn" pitchFamily="2" charset="-78"/>
            </a:endParaRPr>
          </a:p>
        </p:txBody>
      </p:sp>
    </p:spTree>
    <p:extLst>
      <p:ext uri="{BB962C8B-B14F-4D97-AF65-F5344CB8AC3E}">
        <p14:creationId xmlns:p14="http://schemas.microsoft.com/office/powerpoint/2010/main" val="4263673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969977" y="448800"/>
            <a:ext cx="5899639" cy="3724096"/>
          </a:xfrm>
          <a:prstGeom prst="rect">
            <a:avLst/>
          </a:prstGeom>
          <a:noFill/>
        </p:spPr>
        <p:txBody>
          <a:bodyPr wrap="square" rtlCol="1">
            <a:spAutoFit/>
          </a:bodyPr>
          <a:lstStyle/>
          <a:p>
            <a:pPr marL="285750" indent="-285750" algn="just" rtl="1">
              <a:lnSpc>
                <a:spcPct val="150000"/>
              </a:lnSpc>
              <a:spcBef>
                <a:spcPts val="120"/>
              </a:spcBef>
              <a:spcAft>
                <a:spcPts val="120"/>
              </a:spcAft>
              <a:buClr>
                <a:srgbClr val="C00000"/>
              </a:buClr>
              <a:buFont typeface="Wingdings" panose="05000000000000000000" pitchFamily="2" charset="2"/>
              <a:buChar char="Ø"/>
            </a:pPr>
            <a:r>
              <a:rPr lang="fa-IR" sz="1600" dirty="0">
                <a:latin typeface="Vazirmatn" pitchFamily="2" charset="-78"/>
                <a:cs typeface="Vazirmatn" pitchFamily="2" charset="-78"/>
              </a:rPr>
              <a:t>آیا تاکنون با وضعیتی روبه‌رو شده‌اید که تغییرات در یک بخش از کد، تغییرات گسترده‌ای را در سایر بخش‌ها نیازمند کرده باشد؟</a:t>
            </a:r>
          </a:p>
          <a:p>
            <a:pPr marL="171450" indent="-171450" algn="just" rtl="1">
              <a:lnSpc>
                <a:spcPct val="150000"/>
              </a:lnSpc>
              <a:spcBef>
                <a:spcPts val="120"/>
              </a:spcBef>
              <a:spcAft>
                <a:spcPts val="120"/>
              </a:spcAft>
              <a:buClr>
                <a:srgbClr val="C00000"/>
              </a:buClr>
              <a:buFont typeface="Wingdings" panose="05000000000000000000" pitchFamily="2" charset="2"/>
              <a:buChar char="Ø"/>
            </a:pPr>
            <a:endParaRPr lang="fa-IR" sz="800" dirty="0">
              <a:latin typeface="Vazirmatn" pitchFamily="2" charset="-78"/>
              <a:cs typeface="Vazirmatn" pitchFamily="2" charset="-78"/>
            </a:endParaRPr>
          </a:p>
          <a:p>
            <a:pPr marL="285750" indent="-285750" algn="just" rtl="1">
              <a:lnSpc>
                <a:spcPct val="150000"/>
              </a:lnSpc>
              <a:spcBef>
                <a:spcPts val="120"/>
              </a:spcBef>
              <a:spcAft>
                <a:spcPts val="120"/>
              </a:spcAft>
              <a:buClr>
                <a:srgbClr val="C00000"/>
              </a:buClr>
              <a:buFont typeface="Wingdings" panose="05000000000000000000" pitchFamily="2" charset="2"/>
              <a:buChar char="Ø"/>
            </a:pPr>
            <a:r>
              <a:rPr lang="fa-IR" sz="1600" dirty="0">
                <a:latin typeface="Vazirmatn" pitchFamily="2" charset="-78"/>
                <a:cs typeface="Vazirmatn" pitchFamily="2" charset="-78"/>
              </a:rPr>
              <a:t>آیا تاکنون به کدی برخورد کرده‌اید که نگهداری و تست آن چالش برانگیز بوده است؟</a:t>
            </a:r>
          </a:p>
          <a:p>
            <a:pPr algn="just" rtl="1">
              <a:lnSpc>
                <a:spcPct val="150000"/>
              </a:lnSpc>
              <a:spcBef>
                <a:spcPts val="120"/>
              </a:spcBef>
              <a:spcAft>
                <a:spcPts val="120"/>
              </a:spcAft>
              <a:buClr>
                <a:srgbClr val="C00000"/>
              </a:buClr>
            </a:pPr>
            <a:endParaRPr lang="fa-IR" sz="800" dirty="0">
              <a:latin typeface="Vazirmatn" pitchFamily="2" charset="-78"/>
              <a:cs typeface="Vazirmatn" pitchFamily="2" charset="-78"/>
            </a:endParaRPr>
          </a:p>
          <a:p>
            <a:pPr marL="285750" indent="-285750" algn="just" rtl="1">
              <a:lnSpc>
                <a:spcPct val="150000"/>
              </a:lnSpc>
              <a:spcBef>
                <a:spcPts val="120"/>
              </a:spcBef>
              <a:spcAft>
                <a:spcPts val="120"/>
              </a:spcAft>
              <a:buClr>
                <a:srgbClr val="C00000"/>
              </a:buClr>
              <a:buFont typeface="Wingdings" panose="05000000000000000000" pitchFamily="2" charset="2"/>
              <a:buChar char="Ø"/>
            </a:pPr>
            <a:r>
              <a:rPr lang="fa-IR" sz="1600" dirty="0">
                <a:latin typeface="Vazirmatn" pitchFamily="2" charset="-78"/>
                <a:cs typeface="Vazirmatn" pitchFamily="2" charset="-78"/>
              </a:rPr>
              <a:t>آیا تاکنون با شرایطی روبه‌رو شده‌اید که توسعه‌پذیری پروژه اهمیت زیادی داشته باشد؟</a:t>
            </a:r>
          </a:p>
          <a:p>
            <a:pPr marL="171450" indent="-171450" algn="just" rtl="1">
              <a:lnSpc>
                <a:spcPct val="150000"/>
              </a:lnSpc>
              <a:spcBef>
                <a:spcPts val="120"/>
              </a:spcBef>
              <a:spcAft>
                <a:spcPts val="120"/>
              </a:spcAft>
              <a:buClr>
                <a:srgbClr val="C00000"/>
              </a:buClr>
              <a:buFont typeface="Wingdings" panose="05000000000000000000" pitchFamily="2" charset="2"/>
              <a:buChar char="Ø"/>
            </a:pPr>
            <a:endParaRPr lang="fa-IR" sz="800" dirty="0">
              <a:latin typeface="Vazirmatn" pitchFamily="2" charset="-78"/>
              <a:cs typeface="Vazirmatn" pitchFamily="2" charset="-78"/>
            </a:endParaRPr>
          </a:p>
          <a:p>
            <a:pPr marL="285750" indent="-285750" algn="just" rtl="1">
              <a:lnSpc>
                <a:spcPct val="150000"/>
              </a:lnSpc>
              <a:spcBef>
                <a:spcPts val="120"/>
              </a:spcBef>
              <a:spcAft>
                <a:spcPts val="120"/>
              </a:spcAft>
              <a:buClr>
                <a:srgbClr val="C00000"/>
              </a:buClr>
              <a:buFont typeface="Wingdings" panose="05000000000000000000" pitchFamily="2" charset="2"/>
              <a:buChar char="Ø"/>
            </a:pPr>
            <a:r>
              <a:rPr lang="fa-IR" sz="1600" dirty="0">
                <a:latin typeface="Vazirmatn" pitchFamily="2" charset="-78"/>
                <a:cs typeface="Vazirmatn" pitchFamily="2" charset="-78"/>
              </a:rPr>
              <a:t>آیا تا به حال با مشکلاتی در حوزه مشارکت و کار تیمی در پروژه‌های نرم‌افزاری روبه‌رو شده‌اید؟ </a:t>
            </a:r>
          </a:p>
        </p:txBody>
      </p:sp>
      <p:pic>
        <p:nvPicPr>
          <p:cNvPr id="6" name="Picture 5">
            <a:extLst>
              <a:ext uri="{FF2B5EF4-FFF2-40B4-BE49-F238E27FC236}">
                <a16:creationId xmlns:a16="http://schemas.microsoft.com/office/drawing/2014/main" id="{1A995909-B895-9A48-1164-6AEBA715E3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4869" y="4013199"/>
            <a:ext cx="4161693" cy="2774462"/>
          </a:xfrm>
          <a:prstGeom prst="rect">
            <a:avLst/>
          </a:prstGeom>
        </p:spPr>
      </p:pic>
    </p:spTree>
    <p:extLst>
      <p:ext uri="{BB962C8B-B14F-4D97-AF65-F5344CB8AC3E}">
        <p14:creationId xmlns:p14="http://schemas.microsoft.com/office/powerpoint/2010/main" val="25128366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C68249D-DD2D-4E09-9996-47AB6ED60820}"/>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39463D12-7701-46B6-9F66-F398410CA201}"/>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Proxy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8D03DBD5-DF48-4AE8-A1AC-E9B8BF8FA2AE}"/>
              </a:ext>
            </a:extLst>
          </p:cNvPr>
          <p:cNvSpPr txBox="1"/>
          <p:nvPr/>
        </p:nvSpPr>
        <p:spPr>
          <a:xfrm>
            <a:off x="5357092" y="918792"/>
            <a:ext cx="6344336" cy="3857466"/>
          </a:xfrm>
          <a:prstGeom prst="rect">
            <a:avLst/>
          </a:prstGeom>
          <a:noFill/>
        </p:spPr>
        <p:txBody>
          <a:bodyPr wrap="square" rtlCol="1">
            <a:spAutoFit/>
          </a:bodyPr>
          <a:lstStyle/>
          <a:p>
            <a:pPr algn="just" rtl="1">
              <a:lnSpc>
                <a:spcPct val="250000"/>
              </a:lnSpc>
              <a:spcBef>
                <a:spcPts val="120"/>
              </a:spcBef>
              <a:spcAft>
                <a:spcPts val="120"/>
              </a:spcAft>
            </a:pPr>
            <a:r>
              <a:rPr lang="fa-IR" b="1" dirty="0">
                <a:solidFill>
                  <a:srgbClr val="1C1917"/>
                </a:solidFill>
                <a:latin typeface="Vazirmatn" pitchFamily="2" charset="-78"/>
                <a:cs typeface="Vazirmatn" pitchFamily="2" charset="-78"/>
              </a:rPr>
              <a:t>چرا میخواهیم دسترسی به یک شی را کنترل کنیم؟</a:t>
            </a:r>
          </a:p>
          <a:p>
            <a:pPr algn="just" rtl="1">
              <a:lnSpc>
                <a:spcPct val="250000"/>
              </a:lnSpc>
              <a:spcBef>
                <a:spcPts val="120"/>
              </a:spcBef>
              <a:spcAft>
                <a:spcPts val="120"/>
              </a:spcAft>
            </a:pPr>
            <a:endParaRPr lang="en-US" sz="200" i="0" dirty="0">
              <a:solidFill>
                <a:srgbClr val="2A3554"/>
              </a:solidFill>
              <a:effectLst/>
              <a:latin typeface="Vazirmatn" pitchFamily="2" charset="-78"/>
              <a:cs typeface="Vazirmatn" pitchFamily="2" charset="-78"/>
            </a:endParaRPr>
          </a:p>
          <a:p>
            <a:pPr algn="just" rtl="1">
              <a:lnSpc>
                <a:spcPct val="200000"/>
              </a:lnSpc>
              <a:spcBef>
                <a:spcPts val="120"/>
              </a:spcBef>
              <a:spcAft>
                <a:spcPts val="120"/>
              </a:spcAft>
            </a:pPr>
            <a:r>
              <a:rPr lang="fa-IR" sz="1600" dirty="0">
                <a:solidFill>
                  <a:srgbClr val="2A3554"/>
                </a:solidFill>
                <a:latin typeface="Vazirmatn" pitchFamily="2" charset="-78"/>
                <a:cs typeface="Vazirmatn" pitchFamily="2" charset="-78"/>
              </a:rPr>
              <a:t>فرض کنید، </a:t>
            </a:r>
            <a:r>
              <a:rPr lang="ar-SA" sz="1600" b="0" i="0" dirty="0">
                <a:solidFill>
                  <a:srgbClr val="2A3554"/>
                </a:solidFill>
                <a:effectLst/>
                <a:latin typeface="Vazirmatn" pitchFamily="2" charset="-78"/>
                <a:cs typeface="Vazirmatn" pitchFamily="2" charset="-78"/>
              </a:rPr>
              <a:t>یک شی عظیم</a:t>
            </a:r>
            <a:r>
              <a:rPr lang="fa-IR" sz="1600" b="0" i="0" dirty="0">
                <a:solidFill>
                  <a:srgbClr val="2A3554"/>
                </a:solidFill>
                <a:effectLst/>
                <a:latin typeface="Vazirmatn" pitchFamily="2" charset="-78"/>
                <a:cs typeface="Vazirmatn" pitchFamily="2" charset="-78"/>
              </a:rPr>
              <a:t> </a:t>
            </a:r>
            <a:r>
              <a:rPr lang="ar-SA" sz="1600" b="0" i="0" dirty="0">
                <a:solidFill>
                  <a:srgbClr val="2A3554"/>
                </a:solidFill>
                <a:effectLst/>
                <a:latin typeface="Vazirmatn" pitchFamily="2" charset="-78"/>
                <a:cs typeface="Vazirmatn" pitchFamily="2" charset="-78"/>
              </a:rPr>
              <a:t>داری</a:t>
            </a:r>
            <a:r>
              <a:rPr lang="fa-IR" sz="1600" b="0" i="0" dirty="0">
                <a:solidFill>
                  <a:srgbClr val="2A3554"/>
                </a:solidFill>
                <a:effectLst/>
                <a:latin typeface="Vazirmatn" pitchFamily="2" charset="-78"/>
                <a:cs typeface="Vazirmatn" pitchFamily="2" charset="-78"/>
              </a:rPr>
              <a:t>م</a:t>
            </a:r>
            <a:r>
              <a:rPr lang="ar-SA" sz="1600" b="0" i="0" dirty="0">
                <a:solidFill>
                  <a:srgbClr val="2A3554"/>
                </a:solidFill>
                <a:effectLst/>
                <a:latin typeface="Vazirmatn" pitchFamily="2" charset="-78"/>
                <a:cs typeface="Vazirmatn" pitchFamily="2" charset="-78"/>
              </a:rPr>
              <a:t> که مقدار زیادی از منابع سیستم را مصرف می</a:t>
            </a:r>
            <a:r>
              <a:rPr lang="fa-IR" sz="1600" b="0" i="0" dirty="0">
                <a:solidFill>
                  <a:srgbClr val="2A3554"/>
                </a:solidFill>
                <a:effectLst/>
                <a:latin typeface="Vazirmatn" pitchFamily="2" charset="-78"/>
                <a:cs typeface="Vazirmatn" pitchFamily="2" charset="-78"/>
              </a:rPr>
              <a:t>‌</a:t>
            </a:r>
            <a:r>
              <a:rPr lang="ar-SA" sz="1600" b="0" i="0" dirty="0">
                <a:solidFill>
                  <a:srgbClr val="2A3554"/>
                </a:solidFill>
                <a:effectLst/>
                <a:latin typeface="Vazirmatn" pitchFamily="2" charset="-78"/>
                <a:cs typeface="Vazirmatn" pitchFamily="2" charset="-78"/>
              </a:rPr>
              <a:t>کند</a:t>
            </a:r>
            <a:r>
              <a:rPr lang="fa-IR" sz="1600" b="0" i="0" dirty="0">
                <a:solidFill>
                  <a:srgbClr val="2A3554"/>
                </a:solidFill>
                <a:effectLst/>
                <a:latin typeface="Vazirmatn" pitchFamily="2" charset="-78"/>
                <a:cs typeface="Vazirmatn" pitchFamily="2" charset="-78"/>
              </a:rPr>
              <a:t> و </a:t>
            </a:r>
            <a:r>
              <a:rPr lang="ar-SA" sz="1600" b="0" i="0" dirty="0">
                <a:solidFill>
                  <a:srgbClr val="2A3554"/>
                </a:solidFill>
                <a:effectLst/>
                <a:latin typeface="Vazirmatn" pitchFamily="2" charset="-78"/>
                <a:cs typeface="Vazirmatn" pitchFamily="2" charset="-78"/>
              </a:rPr>
              <a:t>هر از گاهی به آن نیاز داری</a:t>
            </a:r>
            <a:r>
              <a:rPr lang="fa-IR" sz="1600" b="0" i="0" dirty="0">
                <a:solidFill>
                  <a:srgbClr val="2A3554"/>
                </a:solidFill>
                <a:effectLst/>
                <a:latin typeface="Vazirmatn" pitchFamily="2" charset="-78"/>
                <a:cs typeface="Vazirmatn" pitchFamily="2" charset="-78"/>
              </a:rPr>
              <a:t>م</a:t>
            </a:r>
            <a:r>
              <a:rPr lang="ar-SA" sz="1600" b="0" i="0" dirty="0">
                <a:solidFill>
                  <a:srgbClr val="2A3554"/>
                </a:solidFill>
                <a:effectLst/>
                <a:latin typeface="Vazirmatn" pitchFamily="2" charset="-78"/>
                <a:cs typeface="Vazirmatn" pitchFamily="2" charset="-78"/>
              </a:rPr>
              <a:t>، اما نه همیشه.</a:t>
            </a:r>
            <a:r>
              <a:rPr lang="en-US" sz="1600" b="0" i="0" dirty="0">
                <a:solidFill>
                  <a:srgbClr val="2A3554"/>
                </a:solidFill>
                <a:effectLst/>
                <a:latin typeface="Vazirmatn" pitchFamily="2" charset="-78"/>
                <a:cs typeface="Vazirmatn" pitchFamily="2" charset="-78"/>
              </a:rPr>
              <a:t>)</a:t>
            </a:r>
            <a:r>
              <a:rPr lang="fa-IR" sz="1600" b="0" i="0" dirty="0">
                <a:solidFill>
                  <a:srgbClr val="2A3554"/>
                </a:solidFill>
                <a:effectLst/>
                <a:latin typeface="Vazirmatn" pitchFamily="2" charset="-78"/>
                <a:cs typeface="Vazirmatn" pitchFamily="2" charset="-78"/>
              </a:rPr>
              <a:t> </a:t>
            </a:r>
            <a:r>
              <a:rPr lang="fa-IR" sz="1600" b="0" i="0" dirty="0" err="1">
                <a:solidFill>
                  <a:srgbClr val="2A3554"/>
                </a:solidFill>
                <a:effectLst/>
                <a:latin typeface="Vazirmatn" pitchFamily="2" charset="-78"/>
                <a:cs typeface="Vazirmatn" pitchFamily="2" charset="-78"/>
              </a:rPr>
              <a:t>کوئری</a:t>
            </a:r>
            <a:r>
              <a:rPr lang="fa-IR" sz="1600" b="0" i="0" dirty="0">
                <a:solidFill>
                  <a:srgbClr val="2A3554"/>
                </a:solidFill>
                <a:effectLst/>
                <a:latin typeface="Vazirmatn" pitchFamily="2" charset="-78"/>
                <a:cs typeface="Vazirmatn" pitchFamily="2" charset="-78"/>
              </a:rPr>
              <a:t> های </a:t>
            </a:r>
            <a:r>
              <a:rPr lang="en-US" sz="1600" b="0" i="0" dirty="0">
                <a:solidFill>
                  <a:srgbClr val="2A3554"/>
                </a:solidFill>
                <a:effectLst/>
                <a:latin typeface="Vazirmatn" pitchFamily="2" charset="-78"/>
                <a:cs typeface="Vazirmatn" pitchFamily="2" charset="-78"/>
              </a:rPr>
              <a:t>database</a:t>
            </a:r>
            <a:r>
              <a:rPr lang="fa-IR" sz="1600" b="0" i="0" dirty="0">
                <a:solidFill>
                  <a:srgbClr val="2A3554"/>
                </a:solidFill>
                <a:effectLst/>
                <a:latin typeface="Vazirmatn" pitchFamily="2" charset="-78"/>
                <a:cs typeface="Vazirmatn" pitchFamily="2" charset="-78"/>
              </a:rPr>
              <a:t> )</a:t>
            </a:r>
          </a:p>
          <a:p>
            <a:pPr algn="just" rtl="1">
              <a:lnSpc>
                <a:spcPct val="200000"/>
              </a:lnSpc>
              <a:spcBef>
                <a:spcPts val="120"/>
              </a:spcBef>
              <a:spcAft>
                <a:spcPts val="120"/>
              </a:spcAft>
            </a:pPr>
            <a:r>
              <a:rPr lang="fa-IR" sz="1600" b="0" i="0" dirty="0">
                <a:solidFill>
                  <a:srgbClr val="2A3554"/>
                </a:solidFill>
                <a:effectLst/>
                <a:latin typeface="Vazirmatn" pitchFamily="2" charset="-78"/>
                <a:cs typeface="Vazirmatn" pitchFamily="2" charset="-78"/>
              </a:rPr>
              <a:t>پیاده سازی </a:t>
            </a:r>
            <a:r>
              <a:rPr lang="en-US" sz="1600" b="0" i="0" dirty="0">
                <a:solidFill>
                  <a:srgbClr val="2A3554"/>
                </a:solidFill>
                <a:effectLst/>
                <a:latin typeface="Vazirmatn" pitchFamily="2" charset="-78"/>
                <a:cs typeface="Vazirmatn" pitchFamily="2" charset="-78"/>
              </a:rPr>
              <a:t>Lazy initialization</a:t>
            </a:r>
            <a:r>
              <a:rPr lang="fa-IR" sz="1600" b="0" i="0" dirty="0">
                <a:solidFill>
                  <a:srgbClr val="2A3554"/>
                </a:solidFill>
                <a:effectLst/>
                <a:latin typeface="Vazirmatn" pitchFamily="2" charset="-78"/>
                <a:cs typeface="Vazirmatn" pitchFamily="2" charset="-78"/>
              </a:rPr>
              <a:t>: این شی را فقط زمانی ایجاد کنید که واقعاً مورد نیاز است. همه </a:t>
            </a:r>
            <a:r>
              <a:rPr lang="fa-IR" sz="1600" b="0" i="0" dirty="0" err="1">
                <a:solidFill>
                  <a:srgbClr val="2A3554"/>
                </a:solidFill>
                <a:effectLst/>
                <a:latin typeface="Vazirmatn" pitchFamily="2" charset="-78"/>
                <a:cs typeface="Vazirmatn" pitchFamily="2" charset="-78"/>
              </a:rPr>
              <a:t>کلاینت</a:t>
            </a:r>
            <a:r>
              <a:rPr lang="fa-IR" sz="1600" b="0" i="0" dirty="0">
                <a:solidFill>
                  <a:srgbClr val="2A3554"/>
                </a:solidFill>
                <a:effectLst/>
                <a:latin typeface="Vazirmatn" pitchFamily="2" charset="-78"/>
                <a:cs typeface="Vazirmatn" pitchFamily="2" charset="-78"/>
              </a:rPr>
              <a:t> های شی باید </a:t>
            </a:r>
            <a:r>
              <a:rPr lang="en-US" sz="1600" b="0" i="0" dirty="0">
                <a:solidFill>
                  <a:srgbClr val="2A3554"/>
                </a:solidFill>
                <a:effectLst/>
                <a:latin typeface="Vazirmatn" pitchFamily="2" charset="-78"/>
                <a:cs typeface="Vazirmatn" pitchFamily="2" charset="-78"/>
              </a:rPr>
              <a:t>Lazy initialization</a:t>
            </a:r>
            <a:r>
              <a:rPr lang="fa-IR" sz="1600" b="0" i="0" dirty="0">
                <a:solidFill>
                  <a:srgbClr val="2A3554"/>
                </a:solidFill>
                <a:effectLst/>
                <a:latin typeface="Vazirmatn" pitchFamily="2" charset="-78"/>
                <a:cs typeface="Vazirmatn" pitchFamily="2" charset="-78"/>
              </a:rPr>
              <a:t> </a:t>
            </a:r>
            <a:r>
              <a:rPr lang="fa-IR" sz="1600" b="0" i="0" dirty="0" err="1">
                <a:solidFill>
                  <a:srgbClr val="2A3554"/>
                </a:solidFill>
                <a:effectLst/>
                <a:latin typeface="Vazirmatn" pitchFamily="2" charset="-78"/>
                <a:cs typeface="Vazirmatn" pitchFamily="2" charset="-78"/>
              </a:rPr>
              <a:t>معوق</a:t>
            </a:r>
            <a:r>
              <a:rPr lang="fa-IR" sz="1600" b="0" i="0" dirty="0">
                <a:solidFill>
                  <a:srgbClr val="2A3554"/>
                </a:solidFill>
                <a:effectLst/>
                <a:latin typeface="Vazirmatn" pitchFamily="2" charset="-78"/>
                <a:cs typeface="Vazirmatn" pitchFamily="2" charset="-78"/>
              </a:rPr>
              <a:t> را اجرا کنند، که باعث تکرار </a:t>
            </a:r>
            <a:r>
              <a:rPr lang="fa-IR" sz="1600" b="0" i="0" dirty="0" err="1">
                <a:solidFill>
                  <a:srgbClr val="2A3554"/>
                </a:solidFill>
                <a:effectLst/>
                <a:latin typeface="Vazirmatn" pitchFamily="2" charset="-78"/>
                <a:cs typeface="Vazirmatn" pitchFamily="2" charset="-78"/>
              </a:rPr>
              <a:t>کدهای</a:t>
            </a:r>
            <a:r>
              <a:rPr lang="fa-IR" sz="1600" b="0" i="0" dirty="0">
                <a:solidFill>
                  <a:srgbClr val="2A3554"/>
                </a:solidFill>
                <a:effectLst/>
                <a:latin typeface="Vazirmatn" pitchFamily="2" charset="-78"/>
                <a:cs typeface="Vazirmatn" pitchFamily="2" charset="-78"/>
              </a:rPr>
              <a:t> زیادی می شود.</a:t>
            </a:r>
          </a:p>
          <a:p>
            <a:pPr algn="just" rtl="1">
              <a:lnSpc>
                <a:spcPct val="200000"/>
              </a:lnSpc>
              <a:spcBef>
                <a:spcPts val="120"/>
              </a:spcBef>
              <a:spcAft>
                <a:spcPts val="120"/>
              </a:spcAft>
            </a:pPr>
            <a:endParaRPr lang="fa-IR" sz="1600" b="0" i="0" dirty="0">
              <a:solidFill>
                <a:srgbClr val="2A3554"/>
              </a:solidFill>
              <a:effectLst/>
              <a:latin typeface="Vazirmatn" pitchFamily="2" charset="-78"/>
              <a:cs typeface="Vazirmatn" pitchFamily="2" charset="-78"/>
            </a:endParaRPr>
          </a:p>
        </p:txBody>
      </p:sp>
      <p:pic>
        <p:nvPicPr>
          <p:cNvPr id="5" name="Picture 4">
            <a:extLst>
              <a:ext uri="{FF2B5EF4-FFF2-40B4-BE49-F238E27FC236}">
                <a16:creationId xmlns:a16="http://schemas.microsoft.com/office/drawing/2014/main" id="{E2593B37-E7D2-4321-B594-64F272841518}"/>
              </a:ext>
            </a:extLst>
          </p:cNvPr>
          <p:cNvPicPr>
            <a:picLocks noChangeAspect="1"/>
          </p:cNvPicPr>
          <p:nvPr/>
        </p:nvPicPr>
        <p:blipFill>
          <a:blip r:embed="rId3"/>
          <a:stretch>
            <a:fillRect/>
          </a:stretch>
        </p:blipFill>
        <p:spPr>
          <a:xfrm>
            <a:off x="5357092" y="4633383"/>
            <a:ext cx="4857750" cy="1524000"/>
          </a:xfrm>
          <a:prstGeom prst="rect">
            <a:avLst/>
          </a:prstGeom>
        </p:spPr>
      </p:pic>
    </p:spTree>
    <p:extLst>
      <p:ext uri="{BB962C8B-B14F-4D97-AF65-F5344CB8AC3E}">
        <p14:creationId xmlns:p14="http://schemas.microsoft.com/office/powerpoint/2010/main" val="535186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E249CA3-2790-4B35-82AC-761683A9BDA6}"/>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349CC4EB-AE98-46EB-9040-1A8F5D9D784F}"/>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Proxy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0C665FCD-D6AF-448C-BCEC-77F25D77FA67}"/>
              </a:ext>
            </a:extLst>
          </p:cNvPr>
          <p:cNvSpPr txBox="1"/>
          <p:nvPr/>
        </p:nvSpPr>
        <p:spPr>
          <a:xfrm>
            <a:off x="5357092" y="918792"/>
            <a:ext cx="6344336" cy="3313728"/>
          </a:xfrm>
          <a:prstGeom prst="rect">
            <a:avLst/>
          </a:prstGeom>
          <a:noFill/>
        </p:spPr>
        <p:txBody>
          <a:bodyPr wrap="square" rtlCol="1">
            <a:spAutoFit/>
          </a:bodyPr>
          <a:lstStyle/>
          <a:p>
            <a:pPr algn="just" rtl="1">
              <a:lnSpc>
                <a:spcPct val="250000"/>
              </a:lnSpc>
              <a:spcBef>
                <a:spcPts val="120"/>
              </a:spcBef>
              <a:spcAft>
                <a:spcPts val="120"/>
              </a:spcAft>
            </a:pPr>
            <a:r>
              <a:rPr lang="fa-IR" b="1" dirty="0">
                <a:solidFill>
                  <a:srgbClr val="1C1917"/>
                </a:solidFill>
                <a:latin typeface="Vazirmatn" pitchFamily="2" charset="-78"/>
                <a:cs typeface="Vazirmatn" pitchFamily="2" charset="-78"/>
              </a:rPr>
              <a:t>راه حل ارائه شده توسط </a:t>
            </a:r>
            <a:r>
              <a:rPr lang="fa-IR" b="1" dirty="0" err="1">
                <a:solidFill>
                  <a:srgbClr val="1C1917"/>
                </a:solidFill>
                <a:latin typeface="Vazirmatn" pitchFamily="2" charset="-78"/>
                <a:cs typeface="Vazirmatn" pitchFamily="2" charset="-78"/>
              </a:rPr>
              <a:t>الگوری</a:t>
            </a:r>
            <a:r>
              <a:rPr lang="fa-IR" b="1" dirty="0">
                <a:solidFill>
                  <a:srgbClr val="1C1917"/>
                </a:solidFill>
                <a:latin typeface="Vazirmatn" pitchFamily="2" charset="-78"/>
                <a:cs typeface="Vazirmatn" pitchFamily="2" charset="-78"/>
              </a:rPr>
              <a:t> طراحی </a:t>
            </a:r>
            <a:r>
              <a:rPr lang="en-US" b="1" dirty="0">
                <a:solidFill>
                  <a:srgbClr val="1C1917"/>
                </a:solidFill>
                <a:latin typeface="Vazirmatn" pitchFamily="2" charset="-78"/>
                <a:cs typeface="Vazirmatn" pitchFamily="2" charset="-78"/>
              </a:rPr>
              <a:t>Proxy</a:t>
            </a:r>
            <a:r>
              <a:rPr lang="fa-IR" b="1" dirty="0">
                <a:solidFill>
                  <a:srgbClr val="1C1917"/>
                </a:solidFill>
                <a:latin typeface="Vazirmatn" pitchFamily="2" charset="-78"/>
                <a:cs typeface="Vazirmatn" pitchFamily="2" charset="-78"/>
              </a:rPr>
              <a:t> چیست؟</a:t>
            </a:r>
          </a:p>
          <a:p>
            <a:pPr algn="just" rtl="1">
              <a:lnSpc>
                <a:spcPct val="250000"/>
              </a:lnSpc>
              <a:spcBef>
                <a:spcPts val="120"/>
              </a:spcBef>
              <a:spcAft>
                <a:spcPts val="120"/>
              </a:spcAft>
            </a:pPr>
            <a:endParaRPr lang="en-US" sz="200" i="0" dirty="0">
              <a:solidFill>
                <a:srgbClr val="2A3554"/>
              </a:solidFill>
              <a:effectLst/>
              <a:latin typeface="Vazirmatn" pitchFamily="2" charset="-78"/>
              <a:cs typeface="Vazirmatn" pitchFamily="2" charset="-78"/>
            </a:endParaRPr>
          </a:p>
          <a:p>
            <a:pPr algn="just" rtl="1">
              <a:lnSpc>
                <a:spcPct val="200000"/>
              </a:lnSpc>
              <a:spcBef>
                <a:spcPts val="120"/>
              </a:spcBef>
              <a:spcAft>
                <a:spcPts val="120"/>
              </a:spcAft>
            </a:pPr>
            <a:r>
              <a:rPr lang="fa-IR" sz="1600" b="0" i="0" dirty="0">
                <a:solidFill>
                  <a:srgbClr val="2A3554"/>
                </a:solidFill>
                <a:effectLst/>
                <a:latin typeface="Vazirmatn" pitchFamily="2" charset="-78"/>
                <a:cs typeface="Vazirmatn" pitchFamily="2" charset="-78"/>
              </a:rPr>
              <a:t>روشی که </a:t>
            </a:r>
            <a:r>
              <a:rPr lang="ar-SA" sz="1600" b="0" i="0" dirty="0">
                <a:solidFill>
                  <a:srgbClr val="2A3554"/>
                </a:solidFill>
                <a:effectLst/>
                <a:latin typeface="Vazirmatn" pitchFamily="2" charset="-78"/>
                <a:cs typeface="Vazirmatn" pitchFamily="2" charset="-78"/>
              </a:rPr>
              <a:t>الگوی پروکسی پیشنهاد می‌کند</a:t>
            </a:r>
            <a:r>
              <a:rPr lang="fa-IR" sz="1600" b="0" i="0" dirty="0">
                <a:solidFill>
                  <a:srgbClr val="2A3554"/>
                </a:solidFill>
                <a:effectLst/>
                <a:latin typeface="Vazirmatn" pitchFamily="2" charset="-78"/>
                <a:cs typeface="Vazirmatn" pitchFamily="2" charset="-78"/>
              </a:rPr>
              <a:t>:</a:t>
            </a:r>
            <a:r>
              <a:rPr lang="ar-SA" sz="1600" b="0" i="0" dirty="0">
                <a:solidFill>
                  <a:srgbClr val="2A3554"/>
                </a:solidFill>
                <a:effectLst/>
                <a:latin typeface="Vazirmatn" pitchFamily="2" charset="-78"/>
                <a:cs typeface="Vazirmatn" pitchFamily="2" charset="-78"/>
              </a:rPr>
              <a:t> یک کلاس پروکسی جدید </a:t>
            </a:r>
            <a:r>
              <a:rPr lang="fa-IR" sz="1600" b="0" i="0" dirty="0">
                <a:solidFill>
                  <a:srgbClr val="2A3554"/>
                </a:solidFill>
                <a:effectLst/>
                <a:latin typeface="Vazirmatn" pitchFamily="2" charset="-78"/>
                <a:cs typeface="Vazirmatn" pitchFamily="2" charset="-78"/>
              </a:rPr>
              <a:t>با رابط </a:t>
            </a:r>
            <a:r>
              <a:rPr lang="ar-SA" sz="1600" b="0" i="0" dirty="0">
                <a:solidFill>
                  <a:srgbClr val="2A3554"/>
                </a:solidFill>
                <a:effectLst/>
                <a:latin typeface="Vazirmatn" pitchFamily="2" charset="-78"/>
                <a:cs typeface="Vazirmatn" pitchFamily="2" charset="-78"/>
              </a:rPr>
              <a:t>مشابه</a:t>
            </a:r>
            <a:r>
              <a:rPr lang="fa-IR" sz="1600" b="0" i="0" dirty="0">
                <a:solidFill>
                  <a:srgbClr val="2A3554"/>
                </a:solidFill>
                <a:effectLst/>
                <a:latin typeface="Vazirmatn" pitchFamily="2" charset="-78"/>
                <a:cs typeface="Vazirmatn" pitchFamily="2" charset="-78"/>
              </a:rPr>
              <a:t> با</a:t>
            </a:r>
            <a:r>
              <a:rPr lang="ar-SA" sz="1600" b="0" i="0" dirty="0">
                <a:solidFill>
                  <a:srgbClr val="2A3554"/>
                </a:solidFill>
                <a:effectLst/>
                <a:latin typeface="Vazirmatn" pitchFamily="2" charset="-78"/>
                <a:cs typeface="Vazirmatn" pitchFamily="2" charset="-78"/>
              </a:rPr>
              <a:t> یک شیء اصلی سرویس ایجاد کنی</a:t>
            </a:r>
            <a:r>
              <a:rPr lang="fa-IR" sz="1600" b="0" i="0" dirty="0">
                <a:solidFill>
                  <a:srgbClr val="2A3554"/>
                </a:solidFill>
                <a:effectLst/>
                <a:latin typeface="Vazirmatn" pitchFamily="2" charset="-78"/>
                <a:cs typeface="Vazirmatn" pitchFamily="2" charset="-78"/>
              </a:rPr>
              <a:t>م</a:t>
            </a:r>
            <a:r>
              <a:rPr lang="fa-IR" sz="1600" dirty="0">
                <a:solidFill>
                  <a:srgbClr val="2A3554"/>
                </a:solidFill>
                <a:latin typeface="Vazirmatn" pitchFamily="2" charset="-78"/>
                <a:cs typeface="Vazirmatn" pitchFamily="2" charset="-78"/>
              </a:rPr>
              <a:t>،</a:t>
            </a:r>
            <a:r>
              <a:rPr lang="ar-SA" sz="1600" b="0" i="0" dirty="0">
                <a:solidFill>
                  <a:srgbClr val="2A3554"/>
                </a:solidFill>
                <a:effectLst/>
                <a:latin typeface="Vazirmatn" pitchFamily="2" charset="-78"/>
                <a:cs typeface="Vazirmatn" pitchFamily="2" charset="-78"/>
              </a:rPr>
              <a:t> سپس برنامه را به‌روزرسانی می‌کنی</a:t>
            </a:r>
            <a:r>
              <a:rPr lang="fa-IR" sz="1600" b="0" i="0" dirty="0">
                <a:solidFill>
                  <a:srgbClr val="2A3554"/>
                </a:solidFill>
                <a:effectLst/>
                <a:latin typeface="Vazirmatn" pitchFamily="2" charset="-78"/>
                <a:cs typeface="Vazirmatn" pitchFamily="2" charset="-78"/>
              </a:rPr>
              <a:t>م</a:t>
            </a:r>
            <a:r>
              <a:rPr lang="ar-SA" sz="1600" b="0" i="0" dirty="0">
                <a:solidFill>
                  <a:srgbClr val="2A3554"/>
                </a:solidFill>
                <a:effectLst/>
                <a:latin typeface="Vazirmatn" pitchFamily="2" charset="-78"/>
                <a:cs typeface="Vazirmatn" pitchFamily="2" charset="-78"/>
              </a:rPr>
              <a:t> تا شیء پراکسی را به همه کلاینت‌های شی اصلی ارسال کند.</a:t>
            </a:r>
            <a:r>
              <a:rPr lang="fa-IR" sz="1600" b="0" i="0" dirty="0">
                <a:solidFill>
                  <a:srgbClr val="2A3554"/>
                </a:solidFill>
                <a:effectLst/>
                <a:latin typeface="Vazirmatn" pitchFamily="2" charset="-78"/>
                <a:cs typeface="Vazirmatn" pitchFamily="2" charset="-78"/>
              </a:rPr>
              <a:t> با دریافت درخواست از </a:t>
            </a:r>
            <a:r>
              <a:rPr lang="fa-IR" sz="1600" b="0" i="0" dirty="0" err="1">
                <a:solidFill>
                  <a:srgbClr val="2A3554"/>
                </a:solidFill>
                <a:effectLst/>
                <a:latin typeface="Vazirmatn" pitchFamily="2" charset="-78"/>
                <a:cs typeface="Vazirmatn" pitchFamily="2" charset="-78"/>
              </a:rPr>
              <a:t>کلاینت</a:t>
            </a:r>
            <a:r>
              <a:rPr lang="fa-IR" sz="1600" b="0" i="0" dirty="0">
                <a:solidFill>
                  <a:srgbClr val="2A3554"/>
                </a:solidFill>
                <a:effectLst/>
                <a:latin typeface="Vazirmatn" pitchFamily="2" charset="-78"/>
                <a:cs typeface="Vazirmatn" pitchFamily="2" charset="-78"/>
              </a:rPr>
              <a:t>، </a:t>
            </a:r>
            <a:r>
              <a:rPr lang="fa-IR" sz="1600" b="0" i="0" dirty="0" err="1">
                <a:solidFill>
                  <a:srgbClr val="2A3554"/>
                </a:solidFill>
                <a:effectLst/>
                <a:latin typeface="Vazirmatn" pitchFamily="2" charset="-78"/>
                <a:cs typeface="Vazirmatn" pitchFamily="2" charset="-78"/>
              </a:rPr>
              <a:t>پروکسی</a:t>
            </a:r>
            <a:r>
              <a:rPr lang="fa-IR" sz="1600" b="0" i="0" dirty="0">
                <a:solidFill>
                  <a:srgbClr val="2A3554"/>
                </a:solidFill>
                <a:effectLst/>
                <a:latin typeface="Vazirmatn" pitchFamily="2" charset="-78"/>
                <a:cs typeface="Vazirmatn" pitchFamily="2" charset="-78"/>
              </a:rPr>
              <a:t> یک </a:t>
            </a:r>
            <a:r>
              <a:rPr lang="fa-IR" sz="1600" b="0" i="0" dirty="0" err="1">
                <a:solidFill>
                  <a:srgbClr val="2A3554"/>
                </a:solidFill>
                <a:effectLst/>
                <a:latin typeface="Vazirmatn" pitchFamily="2" charset="-78"/>
                <a:cs typeface="Vazirmatn" pitchFamily="2" charset="-78"/>
              </a:rPr>
              <a:t>شیء</a:t>
            </a:r>
            <a:r>
              <a:rPr lang="fa-IR" sz="1600" b="0" i="0" dirty="0">
                <a:solidFill>
                  <a:srgbClr val="2A3554"/>
                </a:solidFill>
                <a:effectLst/>
                <a:latin typeface="Vazirmatn" pitchFamily="2" charset="-78"/>
                <a:cs typeface="Vazirmatn" pitchFamily="2" charset="-78"/>
              </a:rPr>
              <a:t> سرویس واقعی ایجاد می کند و تمام کارها را به آن واگذار می کند. </a:t>
            </a:r>
          </a:p>
        </p:txBody>
      </p:sp>
      <p:pic>
        <p:nvPicPr>
          <p:cNvPr id="5" name="Picture 4">
            <a:extLst>
              <a:ext uri="{FF2B5EF4-FFF2-40B4-BE49-F238E27FC236}">
                <a16:creationId xmlns:a16="http://schemas.microsoft.com/office/drawing/2014/main" id="{33D5AD01-9E33-4009-A422-7BE5355229AB}"/>
              </a:ext>
            </a:extLst>
          </p:cNvPr>
          <p:cNvPicPr>
            <a:picLocks noChangeAspect="1"/>
          </p:cNvPicPr>
          <p:nvPr/>
        </p:nvPicPr>
        <p:blipFill>
          <a:blip r:embed="rId2"/>
          <a:stretch>
            <a:fillRect/>
          </a:stretch>
        </p:blipFill>
        <p:spPr>
          <a:xfrm>
            <a:off x="5357092" y="4783260"/>
            <a:ext cx="4857750" cy="1524000"/>
          </a:xfrm>
          <a:prstGeom prst="rect">
            <a:avLst/>
          </a:prstGeom>
        </p:spPr>
      </p:pic>
    </p:spTree>
    <p:extLst>
      <p:ext uri="{BB962C8B-B14F-4D97-AF65-F5344CB8AC3E}">
        <p14:creationId xmlns:p14="http://schemas.microsoft.com/office/powerpoint/2010/main" val="12456528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0FA2C7-91BE-4816-A645-AEC5C6F531F2}"/>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1BBE2CCD-EAB6-4095-885E-F943F258D73C}"/>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Proxy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BB63CF70-C54F-468E-8EC7-C51171751DA7}"/>
              </a:ext>
            </a:extLst>
          </p:cNvPr>
          <p:cNvSpPr txBox="1"/>
          <p:nvPr/>
        </p:nvSpPr>
        <p:spPr>
          <a:xfrm>
            <a:off x="5357092" y="918792"/>
            <a:ext cx="6344336" cy="3613810"/>
          </a:xfrm>
          <a:prstGeom prst="rect">
            <a:avLst/>
          </a:prstGeom>
          <a:noFill/>
        </p:spPr>
        <p:txBody>
          <a:bodyPr wrap="square" rtlCol="1">
            <a:spAutoFit/>
          </a:bodyPr>
          <a:lstStyle/>
          <a:p>
            <a:pPr algn="just" rtl="1">
              <a:lnSpc>
                <a:spcPct val="250000"/>
              </a:lnSpc>
              <a:spcBef>
                <a:spcPts val="120"/>
              </a:spcBef>
              <a:spcAft>
                <a:spcPts val="120"/>
              </a:spcAft>
            </a:pPr>
            <a:r>
              <a:rPr lang="fa-IR" b="1" dirty="0">
                <a:solidFill>
                  <a:srgbClr val="1C1917"/>
                </a:solidFill>
                <a:latin typeface="Vazirmatn" pitchFamily="2" charset="-78"/>
                <a:cs typeface="Vazirmatn" pitchFamily="2" charset="-78"/>
              </a:rPr>
              <a:t>چه </a:t>
            </a:r>
            <a:r>
              <a:rPr lang="fa-IR" b="1" dirty="0" err="1">
                <a:solidFill>
                  <a:srgbClr val="1C1917"/>
                </a:solidFill>
                <a:latin typeface="Vazirmatn" pitchFamily="2" charset="-78"/>
                <a:cs typeface="Vazirmatn" pitchFamily="2" charset="-78"/>
              </a:rPr>
              <a:t>مزیتی</a:t>
            </a:r>
            <a:r>
              <a:rPr lang="fa-IR" b="1" dirty="0">
                <a:solidFill>
                  <a:srgbClr val="1C1917"/>
                </a:solidFill>
                <a:latin typeface="Vazirmatn" pitchFamily="2" charset="-78"/>
                <a:cs typeface="Vazirmatn" pitchFamily="2" charset="-78"/>
              </a:rPr>
              <a:t> دارد؟</a:t>
            </a:r>
          </a:p>
          <a:p>
            <a:pPr algn="just" rtl="1">
              <a:lnSpc>
                <a:spcPct val="250000"/>
              </a:lnSpc>
              <a:spcBef>
                <a:spcPts val="120"/>
              </a:spcBef>
              <a:spcAft>
                <a:spcPts val="120"/>
              </a:spcAft>
            </a:pPr>
            <a:endParaRPr lang="en-US" sz="200" i="0" dirty="0">
              <a:solidFill>
                <a:srgbClr val="2A3554"/>
              </a:solidFill>
              <a:effectLst/>
              <a:latin typeface="Vazirmatn" pitchFamily="2" charset="-78"/>
              <a:cs typeface="Vazirmatn" pitchFamily="2" charset="-78"/>
            </a:endParaRPr>
          </a:p>
          <a:p>
            <a:pPr algn="just" rtl="1">
              <a:lnSpc>
                <a:spcPct val="200000"/>
              </a:lnSpc>
              <a:spcBef>
                <a:spcPts val="120"/>
              </a:spcBef>
              <a:spcAft>
                <a:spcPts val="120"/>
              </a:spcAft>
            </a:pPr>
            <a:r>
              <a:rPr lang="fa-IR" sz="1800" b="0" i="0" kern="1200" dirty="0">
                <a:solidFill>
                  <a:srgbClr val="2A3554"/>
                </a:solidFill>
                <a:effectLst/>
                <a:latin typeface="Vazirmatn" pitchFamily="2" charset="-78"/>
                <a:ea typeface="+mn-ea"/>
                <a:cs typeface="Vazirmatn" pitchFamily="2" charset="-78"/>
              </a:rPr>
              <a:t>اگر لازم باشه چیزی را قبل یا بعد از منطق اولیه کلاس اجرا کنیم، با </a:t>
            </a:r>
            <a:r>
              <a:rPr lang="fa-IR" sz="1800" b="0" i="0" kern="1200" dirty="0" err="1">
                <a:solidFill>
                  <a:srgbClr val="2A3554"/>
                </a:solidFill>
                <a:effectLst/>
                <a:latin typeface="Vazirmatn" pitchFamily="2" charset="-78"/>
                <a:ea typeface="+mn-ea"/>
                <a:cs typeface="Vazirmatn" pitchFamily="2" charset="-78"/>
              </a:rPr>
              <a:t>پروکسی</a:t>
            </a:r>
            <a:r>
              <a:rPr lang="fa-IR" sz="1800" b="0" i="0" kern="1200" dirty="0">
                <a:solidFill>
                  <a:srgbClr val="2A3554"/>
                </a:solidFill>
                <a:effectLst/>
                <a:latin typeface="Vazirmatn" pitchFamily="2" charset="-78"/>
                <a:ea typeface="+mn-ea"/>
                <a:cs typeface="Vazirmatn" pitchFamily="2" charset="-78"/>
              </a:rPr>
              <a:t> میتوانیم این کار را بدون تغییر آن کلاس انجام بدهیم. </a:t>
            </a:r>
            <a:r>
              <a:rPr lang="fa-IR" dirty="0">
                <a:solidFill>
                  <a:srgbClr val="2A3554"/>
                </a:solidFill>
                <a:latin typeface="Vazirmatn" pitchFamily="2" charset="-78"/>
                <a:cs typeface="Vazirmatn" pitchFamily="2" charset="-78"/>
              </a:rPr>
              <a:t>با توجه به این</a:t>
            </a:r>
            <a:r>
              <a:rPr lang="fa-IR" sz="1800" b="0" i="0" kern="1200" dirty="0">
                <a:solidFill>
                  <a:srgbClr val="2A3554"/>
                </a:solidFill>
                <a:effectLst/>
                <a:latin typeface="Vazirmatn" pitchFamily="2" charset="-78"/>
                <a:ea typeface="+mn-ea"/>
                <a:cs typeface="Vazirmatn" pitchFamily="2" charset="-78"/>
              </a:rPr>
              <a:t>که </a:t>
            </a:r>
            <a:r>
              <a:rPr lang="fa-IR" sz="1800" b="0" i="0" kern="1200" dirty="0" err="1">
                <a:solidFill>
                  <a:srgbClr val="2A3554"/>
                </a:solidFill>
                <a:effectLst/>
                <a:latin typeface="Vazirmatn" pitchFamily="2" charset="-78"/>
                <a:ea typeface="+mn-ea"/>
                <a:cs typeface="Vazirmatn" pitchFamily="2" charset="-78"/>
              </a:rPr>
              <a:t>پروکسی</a:t>
            </a:r>
            <a:r>
              <a:rPr lang="fa-IR" sz="1800" b="0" i="0" kern="1200" dirty="0">
                <a:solidFill>
                  <a:srgbClr val="2A3554"/>
                </a:solidFill>
                <a:effectLst/>
                <a:latin typeface="Vazirmatn" pitchFamily="2" charset="-78"/>
                <a:ea typeface="+mn-ea"/>
                <a:cs typeface="Vazirmatn" pitchFamily="2" charset="-78"/>
              </a:rPr>
              <a:t> همان رابط کلاس اصلی را پیاده سازی می کند، می توانیم آن را به هر </a:t>
            </a:r>
            <a:r>
              <a:rPr lang="fa-IR" sz="1800" b="0" i="0" kern="1200" dirty="0" err="1">
                <a:solidFill>
                  <a:srgbClr val="2A3554"/>
                </a:solidFill>
                <a:effectLst/>
                <a:latin typeface="Vazirmatn" pitchFamily="2" charset="-78"/>
                <a:ea typeface="+mn-ea"/>
                <a:cs typeface="Vazirmatn" pitchFamily="2" charset="-78"/>
              </a:rPr>
              <a:t>کلاینتی</a:t>
            </a:r>
            <a:r>
              <a:rPr lang="fa-IR" sz="1800" b="0" i="0" kern="1200" dirty="0">
                <a:solidFill>
                  <a:srgbClr val="2A3554"/>
                </a:solidFill>
                <a:effectLst/>
                <a:latin typeface="Vazirmatn" pitchFamily="2" charset="-78"/>
                <a:ea typeface="+mn-ea"/>
                <a:cs typeface="Vazirmatn" pitchFamily="2" charset="-78"/>
              </a:rPr>
              <a:t> که انتظار یک </a:t>
            </a:r>
            <a:r>
              <a:rPr lang="fa-IR" sz="1800" b="0" i="0" kern="1200" dirty="0" err="1">
                <a:solidFill>
                  <a:srgbClr val="2A3554"/>
                </a:solidFill>
                <a:effectLst/>
                <a:latin typeface="Vazirmatn" pitchFamily="2" charset="-78"/>
                <a:ea typeface="+mn-ea"/>
                <a:cs typeface="Vazirmatn" pitchFamily="2" charset="-78"/>
              </a:rPr>
              <a:t>شیء</a:t>
            </a:r>
            <a:r>
              <a:rPr lang="fa-IR" sz="1800" b="0" i="0" kern="1200" dirty="0">
                <a:solidFill>
                  <a:srgbClr val="2A3554"/>
                </a:solidFill>
                <a:effectLst/>
                <a:latin typeface="Vazirmatn" pitchFamily="2" charset="-78"/>
                <a:ea typeface="+mn-ea"/>
                <a:cs typeface="Vazirmatn" pitchFamily="2" charset="-78"/>
              </a:rPr>
              <a:t> سرویس واقعی را دارد، ارسال کرد.</a:t>
            </a:r>
            <a:endParaRPr lang="fa-IR" sz="1600" b="0" i="0" dirty="0">
              <a:solidFill>
                <a:srgbClr val="2A3554"/>
              </a:solidFill>
              <a:effectLst/>
              <a:latin typeface="Vazirmatn" pitchFamily="2" charset="-78"/>
              <a:cs typeface="Vazirmatn" pitchFamily="2" charset="-78"/>
            </a:endParaRPr>
          </a:p>
        </p:txBody>
      </p:sp>
    </p:spTree>
    <p:extLst>
      <p:ext uri="{BB962C8B-B14F-4D97-AF65-F5344CB8AC3E}">
        <p14:creationId xmlns:p14="http://schemas.microsoft.com/office/powerpoint/2010/main" val="1444747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EF8F9A3-5A87-45AA-83AE-A8BD6AF30442}"/>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38D92128-2951-4079-8B5D-378ACEB815F4}"/>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Proxy design pattern</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0610D58B-CB6B-4D2C-9486-CB82EF47C4A7}"/>
              </a:ext>
            </a:extLst>
          </p:cNvPr>
          <p:cNvSpPr txBox="1"/>
          <p:nvPr/>
        </p:nvSpPr>
        <p:spPr>
          <a:xfrm>
            <a:off x="5357092" y="918792"/>
            <a:ext cx="6344336" cy="1397819"/>
          </a:xfrm>
          <a:prstGeom prst="rect">
            <a:avLst/>
          </a:prstGeom>
          <a:noFill/>
        </p:spPr>
        <p:txBody>
          <a:bodyPr wrap="square" rtlCol="1">
            <a:spAutoFit/>
          </a:bodyPr>
          <a:lstStyle/>
          <a:p>
            <a:pPr algn="just" rtl="1">
              <a:lnSpc>
                <a:spcPct val="250000"/>
              </a:lnSpc>
              <a:spcBef>
                <a:spcPts val="120"/>
              </a:spcBef>
              <a:spcAft>
                <a:spcPts val="120"/>
              </a:spcAft>
            </a:pPr>
            <a:r>
              <a:rPr lang="fa-IR" b="1" dirty="0">
                <a:solidFill>
                  <a:srgbClr val="1C1917"/>
                </a:solidFill>
                <a:latin typeface="Vazirmatn" pitchFamily="2" charset="-78"/>
                <a:cs typeface="Vazirmatn" pitchFamily="2" charset="-78"/>
              </a:rPr>
              <a:t>مثال برای درک بهتر رابط ها</a:t>
            </a:r>
          </a:p>
          <a:p>
            <a:pPr algn="just" rtl="1">
              <a:lnSpc>
                <a:spcPct val="250000"/>
              </a:lnSpc>
              <a:spcBef>
                <a:spcPts val="120"/>
              </a:spcBef>
              <a:spcAft>
                <a:spcPts val="120"/>
              </a:spcAft>
            </a:pPr>
            <a:endParaRPr lang="en-US" sz="200" i="0" dirty="0">
              <a:solidFill>
                <a:srgbClr val="2A3554"/>
              </a:solidFill>
              <a:effectLst/>
              <a:latin typeface="Vazirmatn" pitchFamily="2" charset="-78"/>
              <a:cs typeface="Vazirmatn" pitchFamily="2" charset="-78"/>
            </a:endParaRPr>
          </a:p>
          <a:p>
            <a:pPr algn="just" rtl="1">
              <a:lnSpc>
                <a:spcPct val="200000"/>
              </a:lnSpc>
              <a:spcBef>
                <a:spcPts val="120"/>
              </a:spcBef>
              <a:spcAft>
                <a:spcPts val="120"/>
              </a:spcAft>
            </a:pPr>
            <a:r>
              <a:rPr lang="fa-IR" sz="1800" b="0" i="0" kern="1200" dirty="0">
                <a:solidFill>
                  <a:srgbClr val="2A3554"/>
                </a:solidFill>
                <a:effectLst/>
                <a:latin typeface="Vazirmatn" pitchFamily="2" charset="-78"/>
                <a:ea typeface="+mn-ea"/>
                <a:cs typeface="Vazirmatn" pitchFamily="2" charset="-78"/>
              </a:rPr>
              <a:t> </a:t>
            </a:r>
            <a:endParaRPr lang="fa-IR" sz="1600" b="0" i="0" dirty="0">
              <a:solidFill>
                <a:srgbClr val="2A3554"/>
              </a:solidFill>
              <a:effectLst/>
              <a:latin typeface="Vazirmatn" pitchFamily="2" charset="-78"/>
              <a:cs typeface="Vazirmatn" pitchFamily="2" charset="-78"/>
            </a:endParaRPr>
          </a:p>
        </p:txBody>
      </p:sp>
      <p:pic>
        <p:nvPicPr>
          <p:cNvPr id="1028" name="Picture 4" descr="A credit card is a proxy for a bundle of cash">
            <a:extLst>
              <a:ext uri="{FF2B5EF4-FFF2-40B4-BE49-F238E27FC236}">
                <a16:creationId xmlns:a16="http://schemas.microsoft.com/office/drawing/2014/main" id="{A70E7B69-F069-4975-A1F9-44C641670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9800" y="2778276"/>
            <a:ext cx="5143500" cy="2000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5168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en-US" sz="2400" b="1" dirty="0">
                <a:solidFill>
                  <a:srgbClr val="0070C0"/>
                </a:solidFill>
                <a:latin typeface="Vazirmatn" pitchFamily="2" charset="-78"/>
                <a:cs typeface="Vazirmatn" pitchFamily="2" charset="-78"/>
              </a:rPr>
              <a:t>Behavioral patterns</a:t>
            </a:r>
            <a:endParaRPr lang="fa-IR" sz="2400" b="1" dirty="0">
              <a:solidFill>
                <a:srgbClr val="0070C0"/>
              </a:solidFill>
              <a:latin typeface="Vazirmatn" pitchFamily="2" charset="-78"/>
              <a:cs typeface="Vazirmatn" pitchFamily="2" charset="-78"/>
            </a:endParaRP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4212692"/>
          </a:xfrm>
          <a:prstGeom prst="rect">
            <a:avLst/>
          </a:prstGeom>
          <a:noFill/>
        </p:spPr>
        <p:txBody>
          <a:bodyPr wrap="square" rtlCol="1">
            <a:spAutoFit/>
          </a:bodyPr>
          <a:lstStyle/>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Chain of Responsibility</a:t>
            </a:r>
          </a:p>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Command</a:t>
            </a:r>
          </a:p>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Iterator</a:t>
            </a:r>
          </a:p>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Mediator</a:t>
            </a:r>
          </a:p>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Memento</a:t>
            </a:r>
          </a:p>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Observer</a:t>
            </a:r>
          </a:p>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State</a:t>
            </a:r>
          </a:p>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Strategy</a:t>
            </a:r>
          </a:p>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Template Method</a:t>
            </a:r>
          </a:p>
          <a:p>
            <a:pPr marL="285750" indent="-285750" algn="r" rtl="1">
              <a:lnSpc>
                <a:spcPct val="150000"/>
              </a:lnSpc>
              <a:buFont typeface="Wingdings" panose="05000000000000000000" pitchFamily="2" charset="2"/>
              <a:buChar char="Ø"/>
            </a:pPr>
            <a:r>
              <a:rPr lang="en-US" i="0" dirty="0">
                <a:solidFill>
                  <a:srgbClr val="444444"/>
                </a:solidFill>
                <a:effectLst/>
                <a:latin typeface="Vazirmatn" pitchFamily="2" charset="-78"/>
                <a:cs typeface="Vazirmatn" pitchFamily="2" charset="-78"/>
              </a:rPr>
              <a:t>Visitor</a:t>
            </a:r>
          </a:p>
        </p:txBody>
      </p:sp>
    </p:spTree>
    <p:extLst>
      <p:ext uri="{BB962C8B-B14F-4D97-AF65-F5344CB8AC3E}">
        <p14:creationId xmlns:p14="http://schemas.microsoft.com/office/powerpoint/2010/main" val="10888462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croll: Horizontal 8">
            <a:extLst>
              <a:ext uri="{FF2B5EF4-FFF2-40B4-BE49-F238E27FC236}">
                <a16:creationId xmlns:a16="http://schemas.microsoft.com/office/drawing/2014/main" id="{35E072DE-3071-CA46-0BED-3F2704928CEE}"/>
              </a:ext>
            </a:extLst>
          </p:cNvPr>
          <p:cNvSpPr/>
          <p:nvPr/>
        </p:nvSpPr>
        <p:spPr>
          <a:xfrm>
            <a:off x="1466850" y="600441"/>
            <a:ext cx="9258300" cy="5534025"/>
          </a:xfrm>
          <a:prstGeom prst="horizontalScroll">
            <a:avLst>
              <a:gd name="adj" fmla="val 8025"/>
            </a:avLst>
          </a:prstGeom>
        </p:spPr>
        <p:style>
          <a:lnRef idx="2">
            <a:schemeClr val="dk1"/>
          </a:lnRef>
          <a:fillRef idx="1">
            <a:schemeClr val="lt1"/>
          </a:fillRef>
          <a:effectRef idx="0">
            <a:schemeClr val="dk1"/>
          </a:effectRef>
          <a:fontRef idx="minor">
            <a:schemeClr val="dk1"/>
          </a:fontRef>
        </p:style>
        <p:txBody>
          <a:bodyPr rtlCol="1" anchor="ctr"/>
          <a:lstStyle/>
          <a:p>
            <a:pPr algn="ctr"/>
            <a:r>
              <a:rPr lang="fa-IR" sz="3600" dirty="0">
                <a:effectLst>
                  <a:outerShdw blurRad="38100" dist="38100" dir="2700000" algn="tl">
                    <a:srgbClr val="000000">
                      <a:alpha val="43137"/>
                    </a:srgbClr>
                  </a:outerShdw>
                </a:effectLst>
                <a:latin typeface="Vazirmatn" pitchFamily="2" charset="-78"/>
                <a:cs typeface="Vazirmatn" pitchFamily="2" charset="-78"/>
              </a:rPr>
              <a:t>با تشکر از حسن توجه شما</a:t>
            </a:r>
          </a:p>
        </p:txBody>
      </p:sp>
    </p:spTree>
    <p:extLst>
      <p:ext uri="{BB962C8B-B14F-4D97-AF65-F5344CB8AC3E}">
        <p14:creationId xmlns:p14="http://schemas.microsoft.com/office/powerpoint/2010/main" val="2121488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8765931" y="430751"/>
            <a:ext cx="3103685" cy="461665"/>
          </a:xfrm>
          <a:prstGeom prst="rect">
            <a:avLst/>
          </a:prstGeom>
          <a:noFill/>
        </p:spPr>
        <p:txBody>
          <a:bodyPr wrap="square" rtlCol="1">
            <a:spAutoFit/>
          </a:bodyPr>
          <a:lstStyle/>
          <a:p>
            <a:pPr algn="r"/>
            <a:r>
              <a:rPr lang="fa-IR" sz="2400" b="1" dirty="0">
                <a:solidFill>
                  <a:srgbClr val="0070C0"/>
                </a:solidFill>
                <a:latin typeface="Vazirmatn" pitchFamily="2" charset="-78"/>
                <a:cs typeface="Vazirmatn" pitchFamily="2" charset="-78"/>
              </a:rPr>
              <a:t>دیزاین پترن چیست؟</a:t>
            </a:r>
          </a:p>
        </p:txBody>
      </p:sp>
      <p:sp>
        <p:nvSpPr>
          <p:cNvPr id="4" name="TextBox 3">
            <a:extLst>
              <a:ext uri="{FF2B5EF4-FFF2-40B4-BE49-F238E27FC236}">
                <a16:creationId xmlns:a16="http://schemas.microsoft.com/office/drawing/2014/main" id="{F72A2C94-9325-8B03-4E97-AEDFD1210F20}"/>
              </a:ext>
            </a:extLst>
          </p:cNvPr>
          <p:cNvSpPr txBox="1"/>
          <p:nvPr/>
        </p:nvSpPr>
        <p:spPr>
          <a:xfrm>
            <a:off x="5829301" y="1204940"/>
            <a:ext cx="6049108" cy="5320431"/>
          </a:xfrm>
          <a:prstGeom prst="rect">
            <a:avLst/>
          </a:prstGeom>
          <a:noFill/>
        </p:spPr>
        <p:txBody>
          <a:bodyPr wrap="square" rtlCol="1">
            <a:spAutoFit/>
          </a:bodyPr>
          <a:lstStyle/>
          <a:p>
            <a:pPr marL="285750" indent="-285750" algn="r" rtl="1">
              <a:lnSpc>
                <a:spcPct val="120000"/>
              </a:lnSpc>
              <a:spcBef>
                <a:spcPts val="120"/>
              </a:spcBef>
              <a:spcAft>
                <a:spcPts val="120"/>
              </a:spcAft>
              <a:buFont typeface="Courier New" panose="02070309020205020404" pitchFamily="49" charset="0"/>
              <a:buChar char="o"/>
            </a:pPr>
            <a:r>
              <a:rPr lang="fa-IR" sz="1600" dirty="0">
                <a:latin typeface="Vazirmatn" pitchFamily="2" charset="-78"/>
                <a:cs typeface="Vazirmatn" pitchFamily="2" charset="-78"/>
              </a:rPr>
              <a:t>راه حل های معمولی برای مشکلات رایج در طراحی نرم افزار</a:t>
            </a:r>
          </a:p>
          <a:p>
            <a:pPr algn="r" rtl="1">
              <a:lnSpc>
                <a:spcPct val="120000"/>
              </a:lnSpc>
              <a:spcBef>
                <a:spcPts val="120"/>
              </a:spcBef>
              <a:spcAft>
                <a:spcPts val="120"/>
              </a:spcAft>
            </a:pPr>
            <a:endParaRPr lang="fa-IR" sz="800" dirty="0">
              <a:latin typeface="Vazirmatn" pitchFamily="2" charset="-78"/>
              <a:cs typeface="Vazirmatn" pitchFamily="2" charset="-78"/>
            </a:endParaRPr>
          </a:p>
          <a:p>
            <a:pPr marL="285750" indent="-285750" algn="r" rtl="1">
              <a:lnSpc>
                <a:spcPct val="120000"/>
              </a:lnSpc>
              <a:spcBef>
                <a:spcPts val="120"/>
              </a:spcBef>
              <a:spcAft>
                <a:spcPts val="120"/>
              </a:spcAft>
              <a:buFont typeface="Courier New" panose="02070309020205020404" pitchFamily="49" charset="0"/>
              <a:buChar char="o"/>
            </a:pPr>
            <a:r>
              <a:rPr lang="fa-IR" sz="1600" b="0" i="0" dirty="0">
                <a:effectLst/>
                <a:latin typeface="Vazirmatn" pitchFamily="2" charset="-78"/>
                <a:cs typeface="Vazirmatn" pitchFamily="2" charset="-78"/>
              </a:rPr>
              <a:t>دیزاین پترن‌ها راه‌حلِ کامل محسوب نمی‌شوند. یعنی شامل کدهای برنامه، کلاس‌ها یا کتابخانه‌هایی نیستند که بتوانیم به طور مستقیم در پروژه‌هایمان استفاده کنیم. بلکه نوعی راهکار برای حل مسئله مشخص به‌شمار می‌روند به عبارت دیگر </a:t>
            </a:r>
            <a:r>
              <a:rPr lang="fa-IR" sz="1600" dirty="0">
                <a:latin typeface="Vazirmatn" pitchFamily="2" charset="-78"/>
                <a:cs typeface="Vazirmatn" pitchFamily="2" charset="-78"/>
              </a:rPr>
              <a:t>نمی توان فقط یک الگو را پیدا کرده و در برنامه خود کپی کنیم</a:t>
            </a:r>
          </a:p>
          <a:p>
            <a:pPr marL="742950" lvl="1" indent="-285750" algn="r" rtl="1">
              <a:lnSpc>
                <a:spcPct val="120000"/>
              </a:lnSpc>
              <a:spcBef>
                <a:spcPts val="120"/>
              </a:spcBef>
              <a:spcAft>
                <a:spcPts val="120"/>
              </a:spcAft>
              <a:buFont typeface="Arial" panose="020B0604020202020204" pitchFamily="34" charset="0"/>
              <a:buChar char="•"/>
            </a:pPr>
            <a:r>
              <a:rPr lang="fa-IR" sz="1600" dirty="0">
                <a:latin typeface="Vazirmatn" pitchFamily="2" charset="-78"/>
                <a:cs typeface="Vazirmatn" pitchFamily="2" charset="-78"/>
              </a:rPr>
              <a:t>الگو یک قطعه کد خاص نیست، بلکه یک مفهوم کلی برای حل یک مسئله خاص است</a:t>
            </a:r>
          </a:p>
          <a:p>
            <a:pPr lvl="1" algn="r" rtl="1">
              <a:lnSpc>
                <a:spcPct val="120000"/>
              </a:lnSpc>
              <a:spcBef>
                <a:spcPts val="120"/>
              </a:spcBef>
              <a:spcAft>
                <a:spcPts val="120"/>
              </a:spcAft>
            </a:pPr>
            <a:endParaRPr lang="fa-IR" sz="800" dirty="0">
              <a:latin typeface="Vazirmatn" pitchFamily="2" charset="-78"/>
              <a:cs typeface="Vazirmatn" pitchFamily="2" charset="-78"/>
            </a:endParaRPr>
          </a:p>
          <a:p>
            <a:pPr marL="285750" indent="-285750" algn="r" rtl="1">
              <a:lnSpc>
                <a:spcPct val="120000"/>
              </a:lnSpc>
              <a:spcBef>
                <a:spcPts val="120"/>
              </a:spcBef>
              <a:spcAft>
                <a:spcPts val="120"/>
              </a:spcAft>
              <a:buFont typeface="Courier New" panose="02070309020205020404" pitchFamily="49" charset="0"/>
              <a:buChar char="o"/>
            </a:pPr>
            <a:r>
              <a:rPr lang="fa-IR" sz="1600" dirty="0">
                <a:latin typeface="Vazirmatn" pitchFamily="2" charset="-78"/>
                <a:cs typeface="Vazirmatn" pitchFamily="2" charset="-78"/>
              </a:rPr>
              <a:t>الگوها اغلب با الگوریتم ها اشتباه گرفته می شوند، زیرا هر دو مفهوم راه حل های معمولی برای برخی از مشکلات شناخته شده را توصیف می کنند:</a:t>
            </a:r>
          </a:p>
          <a:p>
            <a:pPr marL="742950" lvl="1" indent="-285750" algn="r" rtl="1">
              <a:lnSpc>
                <a:spcPct val="120000"/>
              </a:lnSpc>
              <a:spcBef>
                <a:spcPts val="120"/>
              </a:spcBef>
              <a:spcAft>
                <a:spcPts val="120"/>
              </a:spcAft>
              <a:buFont typeface="Arial" panose="020B0604020202020204" pitchFamily="34" charset="0"/>
              <a:buChar char="•"/>
            </a:pPr>
            <a:r>
              <a:rPr lang="fa-IR" sz="1600" dirty="0">
                <a:latin typeface="Vazirmatn" pitchFamily="2" charset="-78"/>
                <a:cs typeface="Vazirmatn" pitchFamily="2" charset="-78"/>
              </a:rPr>
              <a:t>یک الگوریتم همیشه مجموعه ای واضح از اقداماتی را تعریف می کند که می تواند به برخی از اهداف دست یابد</a:t>
            </a:r>
          </a:p>
          <a:p>
            <a:pPr marL="742950" lvl="1" indent="-285750" algn="r" rtl="1">
              <a:lnSpc>
                <a:spcPct val="120000"/>
              </a:lnSpc>
              <a:spcBef>
                <a:spcPts val="120"/>
              </a:spcBef>
              <a:spcAft>
                <a:spcPts val="120"/>
              </a:spcAft>
              <a:buFont typeface="Arial" panose="020B0604020202020204" pitchFamily="34" charset="0"/>
              <a:buChar char="•"/>
            </a:pPr>
            <a:r>
              <a:rPr lang="fa-IR" sz="1600" dirty="0">
                <a:latin typeface="Vazirmatn" pitchFamily="2" charset="-78"/>
                <a:cs typeface="Vazirmatn" pitchFamily="2" charset="-78"/>
              </a:rPr>
              <a:t>یک الگو یک توصیف سطح بالاتر از یک راه حل است</a:t>
            </a:r>
          </a:p>
          <a:p>
            <a:pPr marL="742950" lvl="1" indent="-285750" algn="r" rtl="1">
              <a:lnSpc>
                <a:spcPct val="120000"/>
              </a:lnSpc>
              <a:spcBef>
                <a:spcPts val="120"/>
              </a:spcBef>
              <a:spcAft>
                <a:spcPts val="120"/>
              </a:spcAft>
              <a:buFont typeface="Arial" panose="020B0604020202020204" pitchFamily="34" charset="0"/>
              <a:buChar char="•"/>
            </a:pPr>
            <a:r>
              <a:rPr lang="fa-IR" sz="1600" dirty="0">
                <a:latin typeface="Vazirmatn" pitchFamily="2" charset="-78"/>
                <a:cs typeface="Vazirmatn" pitchFamily="2" charset="-78"/>
              </a:rPr>
              <a:t>کد الگوی یکسانی که برای دو برنامه مختلف اعمال می شود ممکن است متفاوت باشد</a:t>
            </a:r>
          </a:p>
        </p:txBody>
      </p:sp>
    </p:spTree>
    <p:extLst>
      <p:ext uri="{BB962C8B-B14F-4D97-AF65-F5344CB8AC3E}">
        <p14:creationId xmlns:p14="http://schemas.microsoft.com/office/powerpoint/2010/main" val="2253427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6972301" y="457127"/>
            <a:ext cx="4897316" cy="461665"/>
          </a:xfrm>
          <a:prstGeom prst="rect">
            <a:avLst/>
          </a:prstGeom>
          <a:noFill/>
        </p:spPr>
        <p:txBody>
          <a:bodyPr wrap="square" rtlCol="1">
            <a:spAutoFit/>
          </a:bodyPr>
          <a:lstStyle/>
          <a:p>
            <a:pPr algn="r"/>
            <a:r>
              <a:rPr lang="fa-IR" sz="2400" b="1" dirty="0">
                <a:solidFill>
                  <a:srgbClr val="0070C0"/>
                </a:solidFill>
                <a:latin typeface="Vazirmatn" pitchFamily="2" charset="-78"/>
                <a:cs typeface="Vazirmatn" pitchFamily="2" charset="-78"/>
              </a:rPr>
              <a:t>الگو از چه چیزی تشکیل شده است؟</a:t>
            </a: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4462760"/>
          </a:xfrm>
          <a:prstGeom prst="rect">
            <a:avLst/>
          </a:prstGeom>
          <a:noFill/>
        </p:spPr>
        <p:txBody>
          <a:bodyPr wrap="square" rtlCol="1">
            <a:spAutoFit/>
          </a:bodyPr>
          <a:lstStyle/>
          <a:p>
            <a:pPr marL="285750" indent="-285750" algn="r" rtl="1">
              <a:lnSpc>
                <a:spcPct val="150000"/>
              </a:lnSpc>
              <a:spcBef>
                <a:spcPts val="120"/>
              </a:spcBef>
              <a:spcAft>
                <a:spcPts val="120"/>
              </a:spcAft>
              <a:buFont typeface="Courier New" panose="02070309020205020404" pitchFamily="49" charset="0"/>
              <a:buChar char="o"/>
            </a:pPr>
            <a:r>
              <a:rPr lang="fa-IR" sz="1600" dirty="0">
                <a:latin typeface="Vazirmatn" pitchFamily="2" charset="-78"/>
                <a:cs typeface="Vazirmatn" pitchFamily="2" charset="-78"/>
              </a:rPr>
              <a:t>بیشتر الگوها بسیار رسمی توصیف می شوند تا افراد بتوانند آنها را در زمینه های مختلف بازتولید کنند</a:t>
            </a:r>
          </a:p>
          <a:p>
            <a:pPr algn="r" rtl="1">
              <a:lnSpc>
                <a:spcPct val="150000"/>
              </a:lnSpc>
              <a:spcBef>
                <a:spcPts val="120"/>
              </a:spcBef>
              <a:spcAft>
                <a:spcPts val="120"/>
              </a:spcAft>
            </a:pPr>
            <a:endParaRPr lang="fa-IR" sz="800" dirty="0">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dirty="0">
                <a:latin typeface="Vazirmatn" pitchFamily="2" charset="-78"/>
                <a:cs typeface="Vazirmatn" pitchFamily="2" charset="-78"/>
              </a:rPr>
              <a:t>بخش هایی که در توضیحات الگو وجود دارند عبارتند از:</a:t>
            </a:r>
          </a:p>
          <a:p>
            <a:pPr marL="742950" lvl="1" indent="-285750" algn="r" rtl="1">
              <a:lnSpc>
                <a:spcPct val="150000"/>
              </a:lnSpc>
              <a:spcBef>
                <a:spcPts val="120"/>
              </a:spcBef>
              <a:spcAft>
                <a:spcPts val="120"/>
              </a:spcAft>
              <a:buFont typeface="Arial" panose="020B0604020202020204" pitchFamily="34" charset="0"/>
              <a:buChar char="•"/>
            </a:pPr>
            <a:r>
              <a:rPr lang="fa-IR" sz="1600" dirty="0">
                <a:solidFill>
                  <a:srgbClr val="00B0F0"/>
                </a:solidFill>
                <a:latin typeface="Vazirmatn" pitchFamily="2" charset="-78"/>
                <a:cs typeface="Vazirmatn" pitchFamily="2" charset="-78"/>
              </a:rPr>
              <a:t>هدف الگو: </a:t>
            </a:r>
            <a:r>
              <a:rPr lang="fa-IR" sz="1600" dirty="0">
                <a:latin typeface="Vazirmatn" pitchFamily="2" charset="-78"/>
                <a:cs typeface="Vazirmatn" pitchFamily="2" charset="-78"/>
              </a:rPr>
              <a:t>به طور خلاصه هم مسئله و هم راه حل را تشریح می کند.</a:t>
            </a:r>
          </a:p>
          <a:p>
            <a:pPr marL="742950" lvl="1" indent="-285750" algn="r" rtl="1">
              <a:lnSpc>
                <a:spcPct val="150000"/>
              </a:lnSpc>
              <a:spcBef>
                <a:spcPts val="120"/>
              </a:spcBef>
              <a:spcAft>
                <a:spcPts val="120"/>
              </a:spcAft>
              <a:buFont typeface="Arial" panose="020B0604020202020204" pitchFamily="34" charset="0"/>
              <a:buChar char="•"/>
            </a:pPr>
            <a:r>
              <a:rPr lang="fa-IR" sz="1600" dirty="0">
                <a:solidFill>
                  <a:srgbClr val="00B0F0"/>
                </a:solidFill>
                <a:latin typeface="Vazirmatn" pitchFamily="2" charset="-78"/>
                <a:cs typeface="Vazirmatn" pitchFamily="2" charset="-78"/>
              </a:rPr>
              <a:t>انگیزه: </a:t>
            </a:r>
            <a:r>
              <a:rPr lang="fa-IR" sz="1600" dirty="0">
                <a:latin typeface="Vazirmatn" pitchFamily="2" charset="-78"/>
                <a:cs typeface="Vazirmatn" pitchFamily="2" charset="-78"/>
              </a:rPr>
              <a:t>بیشتر مسئله را توضیح می دهد و راه حلی را که الگو ممکن می سازد.</a:t>
            </a:r>
          </a:p>
          <a:p>
            <a:pPr marL="742950" lvl="1" indent="-285750" algn="r" rtl="1">
              <a:lnSpc>
                <a:spcPct val="150000"/>
              </a:lnSpc>
              <a:spcBef>
                <a:spcPts val="120"/>
              </a:spcBef>
              <a:spcAft>
                <a:spcPts val="120"/>
              </a:spcAft>
              <a:buFont typeface="Arial" panose="020B0604020202020204" pitchFamily="34" charset="0"/>
              <a:buChar char="•"/>
            </a:pPr>
            <a:r>
              <a:rPr lang="fa-IR" sz="1600" dirty="0">
                <a:solidFill>
                  <a:srgbClr val="00B0F0"/>
                </a:solidFill>
                <a:latin typeface="Vazirmatn" pitchFamily="2" charset="-78"/>
                <a:cs typeface="Vazirmatn" pitchFamily="2" charset="-78"/>
              </a:rPr>
              <a:t>ساختار کلاس ها: </a:t>
            </a:r>
            <a:r>
              <a:rPr lang="fa-IR" sz="1600" dirty="0">
                <a:latin typeface="Vazirmatn" pitchFamily="2" charset="-78"/>
                <a:cs typeface="Vazirmatn" pitchFamily="2" charset="-78"/>
              </a:rPr>
              <a:t>هر بخش از الگو و نحوه ارتباط آنها را نشان می دهد.</a:t>
            </a:r>
          </a:p>
          <a:p>
            <a:pPr marL="742950" lvl="1" indent="-285750" algn="r" rtl="1">
              <a:lnSpc>
                <a:spcPct val="150000"/>
              </a:lnSpc>
              <a:spcBef>
                <a:spcPts val="120"/>
              </a:spcBef>
              <a:spcAft>
                <a:spcPts val="120"/>
              </a:spcAft>
              <a:buFont typeface="Arial" panose="020B0604020202020204" pitchFamily="34" charset="0"/>
              <a:buChar char="•"/>
            </a:pPr>
            <a:r>
              <a:rPr lang="fa-IR" sz="1600" dirty="0">
                <a:solidFill>
                  <a:srgbClr val="00B0F0"/>
                </a:solidFill>
                <a:latin typeface="Vazirmatn" pitchFamily="2" charset="-78"/>
                <a:cs typeface="Vazirmatn" pitchFamily="2" charset="-78"/>
              </a:rPr>
              <a:t>مثال کد در یکی از زبان های برنامه نویسی محبوب: </a:t>
            </a:r>
            <a:r>
              <a:rPr lang="fa-IR" sz="1600" dirty="0">
                <a:latin typeface="Vazirmatn" pitchFamily="2" charset="-78"/>
                <a:cs typeface="Vazirmatn" pitchFamily="2" charset="-78"/>
              </a:rPr>
              <a:t>درک ایده پشت الگو را آسان تر می کند.</a:t>
            </a:r>
          </a:p>
        </p:txBody>
      </p:sp>
    </p:spTree>
    <p:extLst>
      <p:ext uri="{BB962C8B-B14F-4D97-AF65-F5344CB8AC3E}">
        <p14:creationId xmlns:p14="http://schemas.microsoft.com/office/powerpoint/2010/main" val="541047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fa-IR" sz="2400" b="1" dirty="0">
                <a:solidFill>
                  <a:srgbClr val="0070C0"/>
                </a:solidFill>
                <a:latin typeface="Vazirmatn" pitchFamily="2" charset="-78"/>
                <a:cs typeface="Vazirmatn" pitchFamily="2" charset="-78"/>
              </a:rPr>
              <a:t>چرا باید الگوها را یاد بگیریم؟</a:t>
            </a: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4832092"/>
          </a:xfrm>
          <a:prstGeom prst="rect">
            <a:avLst/>
          </a:prstGeom>
          <a:noFill/>
        </p:spPr>
        <p:txBody>
          <a:bodyPr wrap="square" rtlCol="1">
            <a:spAutoFit/>
          </a:bodyPr>
          <a:lstStyle/>
          <a:p>
            <a:pPr marL="285750" indent="-285750" algn="r" rtl="1">
              <a:lnSpc>
                <a:spcPct val="150000"/>
              </a:lnSpc>
              <a:spcBef>
                <a:spcPts val="120"/>
              </a:spcBef>
              <a:spcAft>
                <a:spcPts val="120"/>
              </a:spcAft>
              <a:buFont typeface="Courier New" panose="02070309020205020404" pitchFamily="49" charset="0"/>
              <a:buChar char="o"/>
            </a:pPr>
            <a:r>
              <a:rPr lang="fa-IR" sz="1600" dirty="0">
                <a:latin typeface="Vazirmatn" pitchFamily="2" charset="-78"/>
                <a:cs typeface="Vazirmatn" pitchFamily="2" charset="-78"/>
              </a:rPr>
              <a:t>دیزاین پترن ها مجموعه ابزاری از راه حل های آزمایش شده برای مسئله های رایج در طراحی نرم افزار هستند.  </a:t>
            </a:r>
          </a:p>
          <a:p>
            <a:pPr algn="r" rtl="1">
              <a:lnSpc>
                <a:spcPct val="150000"/>
              </a:lnSpc>
              <a:spcBef>
                <a:spcPts val="120"/>
              </a:spcBef>
              <a:spcAft>
                <a:spcPts val="120"/>
              </a:spcAft>
            </a:pPr>
            <a:endParaRPr lang="fa-IR" sz="800" dirty="0">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dirty="0">
                <a:latin typeface="Vazirmatn" pitchFamily="2" charset="-78"/>
                <a:cs typeface="Vazirmatn" pitchFamily="2" charset="-78"/>
              </a:rPr>
              <a:t>حتی اگر هرگز با این مسئله ها مواجه نشوید، دانستن الگوها همچنان مفید است زیرا به شما می آموزد که چگونه انواع مسئله ها را با استفاده از اصول طراحی شی گرا حل کنید.</a:t>
            </a:r>
          </a:p>
          <a:p>
            <a:pPr algn="r" rtl="1">
              <a:lnSpc>
                <a:spcPct val="150000"/>
              </a:lnSpc>
              <a:spcBef>
                <a:spcPts val="120"/>
              </a:spcBef>
              <a:spcAft>
                <a:spcPts val="120"/>
              </a:spcAft>
            </a:pPr>
            <a:endParaRPr lang="fa-IR" sz="800" dirty="0">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dirty="0">
                <a:latin typeface="Vazirmatn" pitchFamily="2" charset="-78"/>
                <a:cs typeface="Vazirmatn" pitchFamily="2" charset="-78"/>
              </a:rPr>
              <a:t>الگوهای طراحی یک زبان مشترک را تعریف می کنند که شما و هم تیمی هایتان می توانید برای برقراری ارتباط موثرتر از آن استفاده کنید.</a:t>
            </a:r>
          </a:p>
          <a:p>
            <a:pPr marL="742950" lvl="1" indent="-285750" algn="r" rtl="1">
              <a:lnSpc>
                <a:spcPct val="150000"/>
              </a:lnSpc>
              <a:spcBef>
                <a:spcPts val="120"/>
              </a:spcBef>
              <a:spcAft>
                <a:spcPts val="120"/>
              </a:spcAft>
              <a:buFont typeface="Arial" panose="020B0604020202020204" pitchFamily="34" charset="0"/>
              <a:buChar char="•"/>
            </a:pPr>
            <a:r>
              <a:rPr lang="fa-IR" sz="1600" dirty="0">
                <a:latin typeface="Vazirmatn" pitchFamily="2" charset="-78"/>
                <a:cs typeface="Vazirmatn" pitchFamily="2" charset="-78"/>
              </a:rPr>
              <a:t>می‌توانید بگویید: «اوه، فقط از یک </a:t>
            </a:r>
            <a:r>
              <a:rPr lang="en-US" sz="1600" dirty="0">
                <a:latin typeface="Vazirmatn" pitchFamily="2" charset="-78"/>
                <a:cs typeface="Vazirmatn" pitchFamily="2" charset="-78"/>
              </a:rPr>
              <a:t>Singleton</a:t>
            </a:r>
            <a:r>
              <a:rPr lang="fa-IR" sz="1600" dirty="0">
                <a:latin typeface="Vazirmatn" pitchFamily="2" charset="-78"/>
                <a:cs typeface="Vazirmatn" pitchFamily="2" charset="-78"/>
              </a:rPr>
              <a:t> برای آن استفاده کنید»</a:t>
            </a:r>
          </a:p>
          <a:p>
            <a:pPr marL="742950" lvl="1" indent="-285750" algn="r" rtl="1">
              <a:lnSpc>
                <a:spcPct val="150000"/>
              </a:lnSpc>
              <a:spcBef>
                <a:spcPts val="120"/>
              </a:spcBef>
              <a:spcAft>
                <a:spcPts val="120"/>
              </a:spcAft>
              <a:buFont typeface="Arial" panose="020B0604020202020204" pitchFamily="34" charset="0"/>
              <a:buChar char="•"/>
            </a:pPr>
            <a:r>
              <a:rPr lang="fa-IR" sz="1600" dirty="0">
                <a:latin typeface="Vazirmatn" pitchFamily="2" charset="-78"/>
                <a:cs typeface="Vazirmatn" pitchFamily="2" charset="-78"/>
              </a:rPr>
              <a:t>همه ایده پشت پیشنهاد شما را درک خواهند کرد.اگر الگو و نام آن را بدانید نیازی به توضیح نیست</a:t>
            </a:r>
          </a:p>
        </p:txBody>
      </p:sp>
    </p:spTree>
    <p:extLst>
      <p:ext uri="{BB962C8B-B14F-4D97-AF65-F5344CB8AC3E}">
        <p14:creationId xmlns:p14="http://schemas.microsoft.com/office/powerpoint/2010/main" val="1283632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fa-IR" sz="2400" b="1" dirty="0">
                <a:solidFill>
                  <a:srgbClr val="0070C0"/>
                </a:solidFill>
                <a:latin typeface="Vazirmatn" pitchFamily="2" charset="-78"/>
                <a:cs typeface="Vazirmatn" pitchFamily="2" charset="-78"/>
              </a:rPr>
              <a:t>دلیل نیاز ما به دیزاین پترن چیست؟</a:t>
            </a: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3757439"/>
          </a:xfrm>
          <a:prstGeom prst="rect">
            <a:avLst/>
          </a:prstGeom>
          <a:noFill/>
        </p:spPr>
        <p:txBody>
          <a:bodyPr wrap="square" rtlCol="1">
            <a:spAutoFit/>
          </a:bodyPr>
          <a:lstStyle/>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1C1917"/>
                </a:solidFill>
                <a:effectLst/>
                <a:latin typeface="Vazirmatn" pitchFamily="2" charset="-78"/>
                <a:cs typeface="Vazirmatn" pitchFamily="2" charset="-78"/>
              </a:rPr>
              <a:t>افزایش قابلیت نگهداری کدهای برنامه</a:t>
            </a:r>
          </a:p>
          <a:p>
            <a:pPr algn="r" rtl="1">
              <a:lnSpc>
                <a:spcPct val="150000"/>
              </a:lnSpc>
              <a:spcBef>
                <a:spcPts val="120"/>
              </a:spcBef>
              <a:spcAft>
                <a:spcPts val="120"/>
              </a:spcAft>
            </a:pPr>
            <a:endParaRPr lang="fa-IR" sz="800" i="0" dirty="0">
              <a:solidFill>
                <a:srgbClr val="1C1917"/>
              </a:solidFill>
              <a:effectLst/>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1C1917"/>
                </a:solidFill>
                <a:effectLst/>
                <a:latin typeface="Vazirmatn" pitchFamily="2" charset="-78"/>
                <a:cs typeface="Vazirmatn" pitchFamily="2" charset="-78"/>
              </a:rPr>
              <a:t>قابلیت استفاده مجدد</a:t>
            </a:r>
          </a:p>
          <a:p>
            <a:pPr marL="285750" indent="-285750" algn="r" rtl="1">
              <a:lnSpc>
                <a:spcPct val="150000"/>
              </a:lnSpc>
              <a:spcBef>
                <a:spcPts val="120"/>
              </a:spcBef>
              <a:spcAft>
                <a:spcPts val="120"/>
              </a:spcAft>
              <a:buFont typeface="Courier New" panose="02070309020205020404" pitchFamily="49" charset="0"/>
              <a:buChar char="o"/>
            </a:pPr>
            <a:endParaRPr lang="fa-IR" sz="800" dirty="0">
              <a:solidFill>
                <a:srgbClr val="1C1917"/>
              </a:solidFill>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1C1917"/>
                </a:solidFill>
                <a:effectLst/>
                <a:latin typeface="Vazirmatn" pitchFamily="2" charset="-78"/>
                <a:cs typeface="Vazirmatn" pitchFamily="2" charset="-78"/>
              </a:rPr>
              <a:t>ترویج بهترین روش‌ها</a:t>
            </a:r>
          </a:p>
          <a:p>
            <a:pPr algn="r" rtl="1">
              <a:lnSpc>
                <a:spcPct val="150000"/>
              </a:lnSpc>
              <a:spcBef>
                <a:spcPts val="120"/>
              </a:spcBef>
              <a:spcAft>
                <a:spcPts val="120"/>
              </a:spcAft>
            </a:pPr>
            <a:endParaRPr lang="fa-IR" sz="800" i="0" dirty="0">
              <a:solidFill>
                <a:srgbClr val="1C1917"/>
              </a:solidFill>
              <a:effectLst/>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1C1917"/>
                </a:solidFill>
                <a:effectLst/>
                <a:latin typeface="Vazirmatn" pitchFamily="2" charset="-78"/>
                <a:cs typeface="Vazirmatn" pitchFamily="2" charset="-78"/>
              </a:rPr>
              <a:t>تسهیل مشارکت و کار تیمی</a:t>
            </a:r>
          </a:p>
          <a:p>
            <a:pPr algn="r" rtl="1">
              <a:lnSpc>
                <a:spcPct val="150000"/>
              </a:lnSpc>
              <a:spcBef>
                <a:spcPts val="120"/>
              </a:spcBef>
              <a:spcAft>
                <a:spcPts val="120"/>
              </a:spcAft>
            </a:pPr>
            <a:endParaRPr lang="fa-IR" sz="800" dirty="0">
              <a:solidFill>
                <a:srgbClr val="1C1917"/>
              </a:solidFill>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C00000"/>
                </a:solidFill>
                <a:effectLst/>
                <a:latin typeface="Vazirmatn" pitchFamily="2" charset="-78"/>
                <a:cs typeface="Vazirmatn" pitchFamily="2" charset="-78"/>
              </a:rPr>
              <a:t>برای به‌کارگیری دیزاین پترن مناسب در پروژه‌هایمان، لازم است تا هدف و کاربرد هر یک از این دیزاین پترن‌ها را درک کرده باشیم.</a:t>
            </a:r>
          </a:p>
          <a:p>
            <a:br>
              <a:rPr lang="fa-IR" sz="1600" dirty="0"/>
            </a:br>
            <a:endParaRPr lang="fa-IR" sz="1600" dirty="0">
              <a:latin typeface="Vazirmatn" pitchFamily="2" charset="-78"/>
              <a:cs typeface="Vazirmatn" pitchFamily="2" charset="-78"/>
            </a:endParaRPr>
          </a:p>
        </p:txBody>
      </p:sp>
    </p:spTree>
    <p:extLst>
      <p:ext uri="{BB962C8B-B14F-4D97-AF65-F5344CB8AC3E}">
        <p14:creationId xmlns:p14="http://schemas.microsoft.com/office/powerpoint/2010/main" val="1659356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6901963" y="457127"/>
            <a:ext cx="4967654" cy="461665"/>
          </a:xfrm>
          <a:prstGeom prst="rect">
            <a:avLst/>
          </a:prstGeom>
          <a:noFill/>
        </p:spPr>
        <p:txBody>
          <a:bodyPr wrap="square" rtlCol="1">
            <a:spAutoFit/>
          </a:bodyPr>
          <a:lstStyle/>
          <a:p>
            <a:pPr algn="r"/>
            <a:r>
              <a:rPr lang="fa-IR" sz="2400" b="1" dirty="0">
                <a:solidFill>
                  <a:srgbClr val="0070C0"/>
                </a:solidFill>
                <a:latin typeface="Vazirmatn" pitchFamily="2" charset="-78"/>
                <a:cs typeface="Vazirmatn" pitchFamily="2" charset="-78"/>
              </a:rPr>
              <a:t>مزایا و معایب استفاده از دیزاین پترن</a:t>
            </a: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5009064"/>
          </a:xfrm>
          <a:prstGeom prst="rect">
            <a:avLst/>
          </a:prstGeom>
          <a:noFill/>
        </p:spPr>
        <p:txBody>
          <a:bodyPr wrap="square" rtlCol="1">
            <a:spAutoFit/>
          </a:bodyPr>
          <a:lstStyle/>
          <a:p>
            <a:pPr marL="285750" indent="-285750" algn="r" rtl="1">
              <a:lnSpc>
                <a:spcPct val="150000"/>
              </a:lnSpc>
              <a:spcBef>
                <a:spcPts val="120"/>
              </a:spcBef>
              <a:spcAft>
                <a:spcPts val="120"/>
              </a:spcAft>
              <a:buFont typeface="Courier New" panose="02070309020205020404" pitchFamily="49" charset="0"/>
              <a:buChar char="o"/>
            </a:pPr>
            <a:r>
              <a:rPr lang="fa-IR" b="1" i="0" dirty="0">
                <a:solidFill>
                  <a:srgbClr val="00B050"/>
                </a:solidFill>
                <a:effectLst/>
                <a:latin typeface="Vazirmatn" pitchFamily="2" charset="-78"/>
                <a:cs typeface="Vazirmatn" pitchFamily="2" charset="-78"/>
              </a:rPr>
              <a:t>مزایا:</a:t>
            </a: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00B050"/>
                </a:solidFill>
                <a:effectLst/>
                <a:latin typeface="Vazirmatn" pitchFamily="2" charset="-78"/>
                <a:cs typeface="Vazirmatn" pitchFamily="2" charset="-78"/>
              </a:rPr>
              <a:t>سرعت بخشیدن به توسعه</a:t>
            </a: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00B050"/>
                </a:solidFill>
                <a:effectLst/>
                <a:latin typeface="Vazirmatn" pitchFamily="2" charset="-78"/>
                <a:cs typeface="Vazirmatn" pitchFamily="2" charset="-78"/>
              </a:rPr>
              <a:t>بهبود کیفیت کدها</a:t>
            </a:r>
            <a:endParaRPr lang="fa-IR" sz="1600" dirty="0">
              <a:solidFill>
                <a:srgbClr val="00B050"/>
              </a:solidFill>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00B050"/>
                </a:solidFill>
                <a:effectLst/>
                <a:latin typeface="Vazirmatn" pitchFamily="2" charset="-78"/>
                <a:cs typeface="Vazirmatn" pitchFamily="2" charset="-78"/>
              </a:rPr>
              <a:t>دیباگ آسان‌تر</a:t>
            </a: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00B050"/>
                </a:solidFill>
                <a:effectLst/>
                <a:latin typeface="Vazirmatn" pitchFamily="2" charset="-78"/>
                <a:cs typeface="Vazirmatn" pitchFamily="2" charset="-78"/>
              </a:rPr>
              <a:t>ثبات و سازگاری در طراحی</a:t>
            </a:r>
          </a:p>
          <a:p>
            <a:pPr algn="r" rtl="1">
              <a:lnSpc>
                <a:spcPct val="150000"/>
              </a:lnSpc>
              <a:spcBef>
                <a:spcPts val="120"/>
              </a:spcBef>
              <a:spcAft>
                <a:spcPts val="120"/>
              </a:spcAft>
            </a:pPr>
            <a:endParaRPr lang="fa-IR" sz="1600" i="0" dirty="0">
              <a:solidFill>
                <a:srgbClr val="1C1917"/>
              </a:solidFill>
              <a:effectLst/>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b="1" dirty="0">
                <a:solidFill>
                  <a:srgbClr val="C00000"/>
                </a:solidFill>
                <a:latin typeface="Vazirmatn" pitchFamily="2" charset="-78"/>
                <a:cs typeface="Vazirmatn" pitchFamily="2" charset="-78"/>
              </a:rPr>
              <a:t>معایب:</a:t>
            </a: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C00000"/>
                </a:solidFill>
                <a:effectLst/>
                <a:latin typeface="Vazirmatn" pitchFamily="2" charset="-78"/>
                <a:cs typeface="Vazirmatn" pitchFamily="2" charset="-78"/>
              </a:rPr>
              <a:t>استفاده بی‌رویه یا نا‌به‌جا</a:t>
            </a: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C00000"/>
                </a:solidFill>
                <a:effectLst/>
                <a:latin typeface="Vazirmatn" pitchFamily="2" charset="-78"/>
                <a:cs typeface="Vazirmatn" pitchFamily="2" charset="-78"/>
              </a:rPr>
              <a:t>منحنی یادگیری</a:t>
            </a:r>
            <a:endParaRPr lang="fa-IR" sz="1600" dirty="0">
              <a:solidFill>
                <a:srgbClr val="C00000"/>
              </a:solidFill>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C00000"/>
                </a:solidFill>
                <a:effectLst/>
                <a:latin typeface="Vazirmatn" pitchFamily="2" charset="-78"/>
                <a:cs typeface="Vazirmatn" pitchFamily="2" charset="-78"/>
              </a:rPr>
              <a:t>بهینه‌سازی زودرس</a:t>
            </a:r>
          </a:p>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C00000"/>
                </a:solidFill>
                <a:effectLst/>
                <a:latin typeface="Vazirmatn" pitchFamily="2" charset="-78"/>
                <a:cs typeface="Vazirmatn" pitchFamily="2" charset="-78"/>
              </a:rPr>
              <a:t>انعطاف پذیری محدود</a:t>
            </a:r>
            <a:endParaRPr lang="fa-IR" sz="1600" dirty="0">
              <a:solidFill>
                <a:srgbClr val="C00000"/>
              </a:solidFill>
              <a:latin typeface="Vazirmatn" pitchFamily="2" charset="-78"/>
              <a:cs typeface="Vazirmatn" pitchFamily="2" charset="-78"/>
            </a:endParaRPr>
          </a:p>
          <a:p>
            <a:br>
              <a:rPr lang="fa-IR" sz="1600" dirty="0"/>
            </a:br>
            <a:endParaRPr lang="fa-IR" sz="1600" dirty="0">
              <a:latin typeface="Vazirmatn" pitchFamily="2" charset="-78"/>
              <a:cs typeface="Vazirmatn" pitchFamily="2" charset="-78"/>
            </a:endParaRPr>
          </a:p>
        </p:txBody>
      </p:sp>
    </p:spTree>
    <p:extLst>
      <p:ext uri="{BB962C8B-B14F-4D97-AF65-F5344CB8AC3E}">
        <p14:creationId xmlns:p14="http://schemas.microsoft.com/office/powerpoint/2010/main" val="3815898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fa-IR" sz="2400" b="1" dirty="0">
                <a:solidFill>
                  <a:srgbClr val="0070C0"/>
                </a:solidFill>
                <a:latin typeface="Vazirmatn" pitchFamily="2" charset="-78"/>
                <a:cs typeface="Vazirmatn" pitchFamily="2" charset="-78"/>
              </a:rPr>
              <a:t>انواع دیزاین پترن</a:t>
            </a:r>
          </a:p>
        </p:txBody>
      </p:sp>
      <p:sp>
        <p:nvSpPr>
          <p:cNvPr id="4" name="TextBox 3">
            <a:extLst>
              <a:ext uri="{FF2B5EF4-FFF2-40B4-BE49-F238E27FC236}">
                <a16:creationId xmlns:a16="http://schemas.microsoft.com/office/drawing/2014/main" id="{F72A2C94-9325-8B03-4E97-AEDFD1210F20}"/>
              </a:ext>
            </a:extLst>
          </p:cNvPr>
          <p:cNvSpPr txBox="1"/>
          <p:nvPr/>
        </p:nvSpPr>
        <p:spPr>
          <a:xfrm>
            <a:off x="5978769" y="1319236"/>
            <a:ext cx="5899639" cy="2828980"/>
          </a:xfrm>
          <a:prstGeom prst="rect">
            <a:avLst/>
          </a:prstGeom>
          <a:noFill/>
        </p:spPr>
        <p:txBody>
          <a:bodyPr wrap="square" rtlCol="1">
            <a:spAutoFit/>
          </a:bodyPr>
          <a:lstStyle/>
          <a:p>
            <a:pPr marL="285750" indent="-285750" algn="r" rtl="1">
              <a:lnSpc>
                <a:spcPct val="150000"/>
              </a:lnSpc>
              <a:spcBef>
                <a:spcPts val="120"/>
              </a:spcBef>
              <a:spcAft>
                <a:spcPts val="120"/>
              </a:spcAft>
              <a:buFont typeface="Courier New" panose="02070309020205020404" pitchFamily="49" charset="0"/>
              <a:buChar char="o"/>
            </a:pPr>
            <a:r>
              <a:rPr lang="fa-IR" sz="1600" i="0" dirty="0">
                <a:solidFill>
                  <a:srgbClr val="1C1917"/>
                </a:solidFill>
                <a:effectLst/>
                <a:latin typeface="Vazirmatn" pitchFamily="2" charset="-78"/>
                <a:cs typeface="Vazirmatn" pitchFamily="2" charset="-78"/>
              </a:rPr>
              <a:t>همه الگوها را می توان بر اساس هدف یا هدفشان دسته بندی کرد</a:t>
            </a:r>
          </a:p>
          <a:p>
            <a:pPr algn="r" rtl="1">
              <a:lnSpc>
                <a:spcPct val="150000"/>
              </a:lnSpc>
              <a:spcBef>
                <a:spcPts val="120"/>
              </a:spcBef>
              <a:spcAft>
                <a:spcPts val="120"/>
              </a:spcAft>
            </a:pPr>
            <a:endParaRPr lang="fa-IR" sz="800" i="0" dirty="0">
              <a:solidFill>
                <a:srgbClr val="1C1917"/>
              </a:solidFill>
              <a:effectLst/>
              <a:latin typeface="Vazirmatn" pitchFamily="2" charset="-78"/>
              <a:cs typeface="Vazirmatn" pitchFamily="2" charset="-78"/>
            </a:endParaRPr>
          </a:p>
          <a:p>
            <a:pPr marL="285750" indent="-285750" algn="r" rtl="1">
              <a:lnSpc>
                <a:spcPct val="150000"/>
              </a:lnSpc>
              <a:spcBef>
                <a:spcPts val="120"/>
              </a:spcBef>
              <a:spcAft>
                <a:spcPts val="120"/>
              </a:spcAft>
              <a:buFont typeface="Courier New" panose="02070309020205020404" pitchFamily="49" charset="0"/>
              <a:buChar char="o"/>
            </a:pPr>
            <a:r>
              <a:rPr lang="fa-IR" sz="1600" b="0" i="0" dirty="0">
                <a:solidFill>
                  <a:srgbClr val="1C1917"/>
                </a:solidFill>
                <a:effectLst/>
                <a:latin typeface="Vazirmatn" pitchFamily="2" charset="-78"/>
                <a:cs typeface="Vazirmatn" pitchFamily="2" charset="-78"/>
              </a:rPr>
              <a:t>دیزاین پترن‌ها را می‌توان به ۳ دسته کلی تقسیم کرد:</a:t>
            </a:r>
          </a:p>
          <a:p>
            <a:pPr marL="285750" indent="-285750" algn="r" rtl="1">
              <a:lnSpc>
                <a:spcPct val="150000"/>
              </a:lnSpc>
              <a:spcBef>
                <a:spcPts val="120"/>
              </a:spcBef>
              <a:spcAft>
                <a:spcPts val="120"/>
              </a:spcAft>
              <a:buFont typeface="Courier New" panose="02070309020205020404" pitchFamily="49" charset="0"/>
              <a:buChar char="o"/>
            </a:pPr>
            <a:endParaRPr lang="fa-IR" sz="200" b="0" i="0" dirty="0">
              <a:solidFill>
                <a:srgbClr val="1C1917"/>
              </a:solidFill>
              <a:effectLst/>
              <a:latin typeface="Vazirmatn" pitchFamily="2" charset="-78"/>
              <a:cs typeface="Vazirmatn" pitchFamily="2" charset="-78"/>
            </a:endParaRPr>
          </a:p>
          <a:p>
            <a:pPr marL="742950" lvl="1" indent="-285750" algn="r" rtl="1">
              <a:lnSpc>
                <a:spcPct val="150000"/>
              </a:lnSpc>
              <a:spcBef>
                <a:spcPts val="120"/>
              </a:spcBef>
              <a:spcAft>
                <a:spcPts val="120"/>
              </a:spcAft>
              <a:buFont typeface="Arial" panose="020B0604020202020204" pitchFamily="34" charset="0"/>
              <a:buChar char="•"/>
            </a:pPr>
            <a:r>
              <a:rPr lang="en-US" sz="1600" i="0" dirty="0">
                <a:solidFill>
                  <a:srgbClr val="7030A0"/>
                </a:solidFill>
                <a:latin typeface="Vazirmatn" pitchFamily="2" charset="-78"/>
                <a:cs typeface="Vazirmatn" pitchFamily="2" charset="-78"/>
              </a:rPr>
              <a:t>Creational patterns</a:t>
            </a:r>
            <a:endParaRPr lang="fa-IR" sz="1600" dirty="0">
              <a:solidFill>
                <a:srgbClr val="7030A0"/>
              </a:solidFill>
              <a:latin typeface="Vazirmatn" pitchFamily="2" charset="-78"/>
              <a:cs typeface="Vazirmatn" pitchFamily="2" charset="-78"/>
            </a:endParaRPr>
          </a:p>
          <a:p>
            <a:pPr marL="742950" lvl="1" indent="-285750" algn="r" rtl="1">
              <a:lnSpc>
                <a:spcPct val="150000"/>
              </a:lnSpc>
              <a:spcBef>
                <a:spcPts val="120"/>
              </a:spcBef>
              <a:spcAft>
                <a:spcPts val="120"/>
              </a:spcAft>
              <a:buFont typeface="Arial" panose="020B0604020202020204" pitchFamily="34" charset="0"/>
              <a:buChar char="•"/>
            </a:pPr>
            <a:r>
              <a:rPr lang="en-US" sz="1600" i="0" dirty="0">
                <a:solidFill>
                  <a:srgbClr val="7030A0"/>
                </a:solidFill>
                <a:latin typeface="Vazirmatn" pitchFamily="2" charset="-78"/>
                <a:cs typeface="Vazirmatn" pitchFamily="2" charset="-78"/>
              </a:rPr>
              <a:t>Structural patterns</a:t>
            </a:r>
            <a:endParaRPr lang="fa-IR" sz="1600" i="0" dirty="0">
              <a:solidFill>
                <a:srgbClr val="7030A0"/>
              </a:solidFill>
              <a:latin typeface="Vazirmatn" pitchFamily="2" charset="-78"/>
              <a:cs typeface="Vazirmatn" pitchFamily="2" charset="-78"/>
            </a:endParaRPr>
          </a:p>
          <a:p>
            <a:pPr marL="742950" lvl="1" indent="-285750" algn="r" rtl="1">
              <a:lnSpc>
                <a:spcPct val="150000"/>
              </a:lnSpc>
              <a:spcBef>
                <a:spcPts val="120"/>
              </a:spcBef>
              <a:spcAft>
                <a:spcPts val="120"/>
              </a:spcAft>
              <a:buFont typeface="Arial" panose="020B0604020202020204" pitchFamily="34" charset="0"/>
              <a:buChar char="•"/>
            </a:pPr>
            <a:r>
              <a:rPr lang="en-US" sz="1600" i="0" dirty="0">
                <a:solidFill>
                  <a:srgbClr val="7030A0"/>
                </a:solidFill>
                <a:latin typeface="Vazirmatn" pitchFamily="2" charset="-78"/>
                <a:cs typeface="Vazirmatn" pitchFamily="2" charset="-78"/>
              </a:rPr>
              <a:t>Behavioral patterns</a:t>
            </a:r>
            <a:endParaRPr lang="fa-IR" sz="1600" i="0" dirty="0">
              <a:solidFill>
                <a:srgbClr val="7030A0"/>
              </a:solidFill>
              <a:latin typeface="Vazirmatn" pitchFamily="2" charset="-78"/>
              <a:cs typeface="Vazirmatn" pitchFamily="2" charset="-78"/>
            </a:endParaRPr>
          </a:p>
          <a:p>
            <a:br>
              <a:rPr lang="fa-IR" sz="1600" dirty="0"/>
            </a:br>
            <a:endParaRPr lang="fa-IR" sz="1600" dirty="0">
              <a:latin typeface="Vazirmatn" pitchFamily="2" charset="-78"/>
              <a:cs typeface="Vazirmatn" pitchFamily="2" charset="-78"/>
            </a:endParaRPr>
          </a:p>
        </p:txBody>
      </p:sp>
      <p:pic>
        <p:nvPicPr>
          <p:cNvPr id="6" name="Picture 5">
            <a:extLst>
              <a:ext uri="{FF2B5EF4-FFF2-40B4-BE49-F238E27FC236}">
                <a16:creationId xmlns:a16="http://schemas.microsoft.com/office/drawing/2014/main" id="{8BFFC9E5-CCDA-E35F-5838-F88D2D200E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5177" y="4148216"/>
            <a:ext cx="6096000" cy="2616309"/>
          </a:xfrm>
          <a:prstGeom prst="rect">
            <a:avLst/>
          </a:prstGeom>
        </p:spPr>
      </p:pic>
    </p:spTree>
    <p:extLst>
      <p:ext uri="{BB962C8B-B14F-4D97-AF65-F5344CB8AC3E}">
        <p14:creationId xmlns:p14="http://schemas.microsoft.com/office/powerpoint/2010/main" val="202022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B70796-AA3C-6104-9351-7496D0CE0A2F}"/>
              </a:ext>
            </a:extLst>
          </p:cNvPr>
          <p:cNvSpPr/>
          <p:nvPr/>
        </p:nvSpPr>
        <p:spPr>
          <a:xfrm>
            <a:off x="4991100" y="0"/>
            <a:ext cx="7200900" cy="6858000"/>
          </a:xfrm>
          <a:prstGeom prst="rect">
            <a:avLst/>
          </a:prstGeom>
          <a:ln>
            <a:noFill/>
          </a:ln>
        </p:spPr>
        <p:style>
          <a:lnRef idx="2">
            <a:schemeClr val="dk1"/>
          </a:lnRef>
          <a:fillRef idx="1">
            <a:schemeClr val="lt1"/>
          </a:fillRef>
          <a:effectRef idx="0">
            <a:schemeClr val="dk1"/>
          </a:effectRef>
          <a:fontRef idx="minor">
            <a:schemeClr val="dk1"/>
          </a:fontRef>
        </p:style>
        <p:txBody>
          <a:bodyPr rtlCol="1" anchor="ctr"/>
          <a:lstStyle/>
          <a:p>
            <a:pPr algn="ctr"/>
            <a:endParaRPr lang="fa-IR" dirty="0">
              <a:latin typeface="Vazirmatn" pitchFamily="2" charset="-78"/>
              <a:cs typeface="Vazirmatn" pitchFamily="2" charset="-78"/>
            </a:endParaRPr>
          </a:p>
        </p:txBody>
      </p:sp>
      <p:sp>
        <p:nvSpPr>
          <p:cNvPr id="3" name="TextBox 2">
            <a:extLst>
              <a:ext uri="{FF2B5EF4-FFF2-40B4-BE49-F238E27FC236}">
                <a16:creationId xmlns:a16="http://schemas.microsoft.com/office/drawing/2014/main" id="{C9A26651-37A8-151B-A202-0E8230268565}"/>
              </a:ext>
            </a:extLst>
          </p:cNvPr>
          <p:cNvSpPr txBox="1"/>
          <p:nvPr/>
        </p:nvSpPr>
        <p:spPr>
          <a:xfrm>
            <a:off x="7403123" y="457127"/>
            <a:ext cx="4466493" cy="461665"/>
          </a:xfrm>
          <a:prstGeom prst="rect">
            <a:avLst/>
          </a:prstGeom>
          <a:noFill/>
        </p:spPr>
        <p:txBody>
          <a:bodyPr wrap="square" rtlCol="1">
            <a:spAutoFit/>
          </a:bodyPr>
          <a:lstStyle/>
          <a:p>
            <a:pPr algn="r"/>
            <a:r>
              <a:rPr lang="fa-IR" sz="2400" b="1" dirty="0">
                <a:solidFill>
                  <a:srgbClr val="0070C0"/>
                </a:solidFill>
                <a:latin typeface="Vazirmatn" pitchFamily="2" charset="-78"/>
                <a:cs typeface="Vazirmatn" pitchFamily="2" charset="-78"/>
              </a:rPr>
              <a:t>انواع دیزاین پترن</a:t>
            </a:r>
          </a:p>
        </p:txBody>
      </p:sp>
      <p:sp>
        <p:nvSpPr>
          <p:cNvPr id="4" name="TextBox 3">
            <a:extLst>
              <a:ext uri="{FF2B5EF4-FFF2-40B4-BE49-F238E27FC236}">
                <a16:creationId xmlns:a16="http://schemas.microsoft.com/office/drawing/2014/main" id="{F72A2C94-9325-8B03-4E97-AEDFD1210F20}"/>
              </a:ext>
            </a:extLst>
          </p:cNvPr>
          <p:cNvSpPr txBox="1"/>
          <p:nvPr/>
        </p:nvSpPr>
        <p:spPr>
          <a:xfrm>
            <a:off x="6096000" y="1216262"/>
            <a:ext cx="5899639" cy="4834657"/>
          </a:xfrm>
          <a:prstGeom prst="rect">
            <a:avLst/>
          </a:prstGeom>
          <a:noFill/>
        </p:spPr>
        <p:txBody>
          <a:bodyPr wrap="square" rtlCol="1">
            <a:spAutoFit/>
          </a:bodyPr>
          <a:lstStyle/>
          <a:p>
            <a:pPr algn="r" rtl="1">
              <a:lnSpc>
                <a:spcPct val="150000"/>
              </a:lnSpc>
              <a:spcBef>
                <a:spcPts val="120"/>
              </a:spcBef>
              <a:spcAft>
                <a:spcPts val="120"/>
              </a:spcAft>
            </a:pPr>
            <a:endParaRPr lang="fa-IR" sz="200" b="0" i="0" dirty="0">
              <a:solidFill>
                <a:srgbClr val="1C1917"/>
              </a:solidFill>
              <a:effectLst/>
              <a:latin typeface="Vazirmatn" pitchFamily="2" charset="-78"/>
              <a:cs typeface="Vazirmatn" pitchFamily="2" charset="-78"/>
            </a:endParaRPr>
          </a:p>
          <a:p>
            <a:pPr marL="742950" lvl="1" indent="-285750" algn="just" rtl="1">
              <a:lnSpc>
                <a:spcPct val="150000"/>
              </a:lnSpc>
              <a:spcBef>
                <a:spcPts val="120"/>
              </a:spcBef>
              <a:spcAft>
                <a:spcPts val="120"/>
              </a:spcAft>
              <a:buFont typeface="Arial" panose="020B0604020202020204" pitchFamily="34" charset="0"/>
              <a:buChar char="•"/>
            </a:pPr>
            <a:r>
              <a:rPr lang="en-US" sz="1600" i="0" dirty="0">
                <a:solidFill>
                  <a:srgbClr val="7030A0"/>
                </a:solidFill>
                <a:latin typeface="Vazirmatn" pitchFamily="2" charset="-78"/>
                <a:cs typeface="Vazirmatn" pitchFamily="2" charset="-78"/>
              </a:rPr>
              <a:t>Creational patterns</a:t>
            </a:r>
            <a:r>
              <a:rPr lang="fa-IR" sz="1600" i="0" dirty="0">
                <a:solidFill>
                  <a:srgbClr val="7030A0"/>
                </a:solidFill>
                <a:latin typeface="Vazirmatn" pitchFamily="2" charset="-78"/>
                <a:cs typeface="Vazirmatn" pitchFamily="2" charset="-78"/>
              </a:rPr>
              <a:t> : </a:t>
            </a:r>
            <a:r>
              <a:rPr lang="ar-SA" sz="1600" b="0" i="0" dirty="0">
                <a:solidFill>
                  <a:srgbClr val="212529"/>
                </a:solidFill>
                <a:effectLst/>
                <a:latin typeface="Vazirmatn" pitchFamily="2" charset="-78"/>
                <a:cs typeface="Vazirmatn" pitchFamily="2" charset="-78"/>
              </a:rPr>
              <a:t>این الگوها به ما امکان می‌دهند روند ایجاد و ساخت شیء را مدیریت کرده و از وابستگی‌ها و جزئیات پیچیده آن فاصله بگیری</a:t>
            </a:r>
            <a:r>
              <a:rPr lang="fa-IR" sz="1600" dirty="0">
                <a:solidFill>
                  <a:srgbClr val="212529"/>
                </a:solidFill>
                <a:latin typeface="Vazirmatn" pitchFamily="2" charset="-78"/>
                <a:cs typeface="Vazirmatn" pitchFamily="2" charset="-78"/>
              </a:rPr>
              <a:t>م</a:t>
            </a:r>
            <a:r>
              <a:rPr lang="ar-SA" sz="1600" b="0" i="0" dirty="0">
                <a:solidFill>
                  <a:srgbClr val="212529"/>
                </a:solidFill>
                <a:effectLst/>
                <a:latin typeface="Vazirmatn" pitchFamily="2" charset="-78"/>
                <a:cs typeface="Vazirmatn" pitchFamily="2" charset="-78"/>
              </a:rPr>
              <a:t>.</a:t>
            </a:r>
            <a:endParaRPr lang="en-US" sz="1600" b="0" i="0" dirty="0">
              <a:solidFill>
                <a:srgbClr val="212529"/>
              </a:solidFill>
              <a:effectLst/>
              <a:latin typeface="Vazirmatn" pitchFamily="2" charset="-78"/>
              <a:cs typeface="Vazirmatn" pitchFamily="2" charset="-78"/>
            </a:endParaRPr>
          </a:p>
          <a:p>
            <a:pPr marL="742950" lvl="1" indent="-285750" algn="just" rtl="1">
              <a:lnSpc>
                <a:spcPct val="150000"/>
              </a:lnSpc>
              <a:spcBef>
                <a:spcPts val="120"/>
              </a:spcBef>
              <a:spcAft>
                <a:spcPts val="120"/>
              </a:spcAft>
              <a:buFont typeface="Arial" panose="020B0604020202020204" pitchFamily="34" charset="0"/>
              <a:buChar char="•"/>
            </a:pPr>
            <a:endParaRPr lang="fa-IR" sz="1600" dirty="0">
              <a:solidFill>
                <a:srgbClr val="7030A0"/>
              </a:solidFill>
              <a:latin typeface="Vazirmatn" pitchFamily="2" charset="-78"/>
              <a:cs typeface="Vazirmatn" pitchFamily="2" charset="-78"/>
            </a:endParaRPr>
          </a:p>
          <a:p>
            <a:pPr marL="742950" lvl="1" indent="-285750" algn="just" rtl="1">
              <a:lnSpc>
                <a:spcPct val="150000"/>
              </a:lnSpc>
              <a:spcBef>
                <a:spcPts val="120"/>
              </a:spcBef>
              <a:spcAft>
                <a:spcPts val="120"/>
              </a:spcAft>
              <a:buFont typeface="Arial" panose="020B0604020202020204" pitchFamily="34" charset="0"/>
              <a:buChar char="•"/>
            </a:pPr>
            <a:r>
              <a:rPr lang="en-US" sz="1600" i="0" dirty="0">
                <a:solidFill>
                  <a:srgbClr val="7030A0"/>
                </a:solidFill>
                <a:latin typeface="Vazirmatn" pitchFamily="2" charset="-78"/>
                <a:cs typeface="Vazirmatn" pitchFamily="2" charset="-78"/>
              </a:rPr>
              <a:t>Structural patterns</a:t>
            </a:r>
            <a:r>
              <a:rPr lang="fa-IR" sz="1600" i="0" dirty="0">
                <a:solidFill>
                  <a:srgbClr val="7030A0"/>
                </a:solidFill>
                <a:latin typeface="Vazirmatn" pitchFamily="2" charset="-78"/>
                <a:cs typeface="Vazirmatn" pitchFamily="2" charset="-78"/>
              </a:rPr>
              <a:t> : </a:t>
            </a:r>
            <a:r>
              <a:rPr lang="ar-SA" sz="1600" b="0" i="0" dirty="0">
                <a:solidFill>
                  <a:srgbClr val="212529"/>
                </a:solidFill>
                <a:effectLst/>
                <a:latin typeface="Vazirmatn" pitchFamily="2" charset="-78"/>
                <a:cs typeface="Vazirmatn" pitchFamily="2" charset="-78"/>
              </a:rPr>
              <a:t>این الگوها به </a:t>
            </a:r>
            <a:r>
              <a:rPr lang="fa-IR" sz="1600" b="0" i="0" dirty="0">
                <a:solidFill>
                  <a:srgbClr val="212529"/>
                </a:solidFill>
                <a:effectLst/>
                <a:latin typeface="Vazirmatn" pitchFamily="2" charset="-78"/>
                <a:cs typeface="Vazirmatn" pitchFamily="2" charset="-78"/>
              </a:rPr>
              <a:t>ما </a:t>
            </a:r>
            <a:r>
              <a:rPr lang="ar-SA" sz="1600" b="0" i="0" dirty="0">
                <a:solidFill>
                  <a:srgbClr val="212529"/>
                </a:solidFill>
                <a:effectLst/>
                <a:latin typeface="Vazirmatn" pitchFamily="2" charset="-78"/>
                <a:cs typeface="Vazirmatn" pitchFamily="2" charset="-78"/>
              </a:rPr>
              <a:t>امکان می‌دهند تا روابط میان اشیاء و کلاس‌ها را بهبود بخشیده و ساختار سیستم را قابل توسعه و قابل استفاده مجدد کنی</a:t>
            </a:r>
            <a:r>
              <a:rPr lang="fa-IR" sz="1600" b="0" i="0" dirty="0">
                <a:solidFill>
                  <a:srgbClr val="212529"/>
                </a:solidFill>
                <a:effectLst/>
                <a:latin typeface="Vazirmatn" pitchFamily="2" charset="-78"/>
                <a:cs typeface="Vazirmatn" pitchFamily="2" charset="-78"/>
              </a:rPr>
              <a:t>م</a:t>
            </a:r>
            <a:r>
              <a:rPr lang="ar-SA" sz="1600" b="0" i="0" dirty="0">
                <a:solidFill>
                  <a:srgbClr val="212529"/>
                </a:solidFill>
                <a:effectLst/>
                <a:latin typeface="Vazirmatn" pitchFamily="2" charset="-78"/>
                <a:cs typeface="Vazirmatn" pitchFamily="2" charset="-78"/>
              </a:rPr>
              <a:t>.</a:t>
            </a:r>
            <a:endParaRPr lang="en-US" sz="1600" b="0" i="0" dirty="0">
              <a:solidFill>
                <a:srgbClr val="212529"/>
              </a:solidFill>
              <a:effectLst/>
              <a:latin typeface="Vazirmatn" pitchFamily="2" charset="-78"/>
              <a:cs typeface="Vazirmatn" pitchFamily="2" charset="-78"/>
            </a:endParaRPr>
          </a:p>
          <a:p>
            <a:pPr marL="742950" lvl="1" indent="-285750" algn="just" rtl="1">
              <a:lnSpc>
                <a:spcPct val="150000"/>
              </a:lnSpc>
              <a:spcBef>
                <a:spcPts val="120"/>
              </a:spcBef>
              <a:spcAft>
                <a:spcPts val="120"/>
              </a:spcAft>
              <a:buFont typeface="Arial" panose="020B0604020202020204" pitchFamily="34" charset="0"/>
              <a:buChar char="•"/>
            </a:pPr>
            <a:endParaRPr lang="fa-IR" sz="1600" i="0" dirty="0">
              <a:solidFill>
                <a:srgbClr val="7030A0"/>
              </a:solidFill>
              <a:latin typeface="Vazirmatn" pitchFamily="2" charset="-78"/>
              <a:cs typeface="Vazirmatn" pitchFamily="2" charset="-78"/>
            </a:endParaRPr>
          </a:p>
          <a:p>
            <a:pPr marL="742950" lvl="1" indent="-285750" algn="just" rtl="1">
              <a:lnSpc>
                <a:spcPct val="150000"/>
              </a:lnSpc>
              <a:spcBef>
                <a:spcPts val="120"/>
              </a:spcBef>
              <a:spcAft>
                <a:spcPts val="120"/>
              </a:spcAft>
              <a:buFont typeface="Arial" panose="020B0604020202020204" pitchFamily="34" charset="0"/>
              <a:buChar char="•"/>
            </a:pPr>
            <a:r>
              <a:rPr lang="en-US" sz="1600" i="0" dirty="0">
                <a:solidFill>
                  <a:srgbClr val="7030A0"/>
                </a:solidFill>
                <a:latin typeface="Vazirmatn" pitchFamily="2" charset="-78"/>
                <a:cs typeface="Vazirmatn" pitchFamily="2" charset="-78"/>
              </a:rPr>
              <a:t>Behavioral patterns</a:t>
            </a:r>
            <a:r>
              <a:rPr lang="fa-IR" sz="1600" dirty="0">
                <a:solidFill>
                  <a:srgbClr val="7030A0"/>
                </a:solidFill>
                <a:latin typeface="Vazirmatn" pitchFamily="2" charset="-78"/>
                <a:cs typeface="Vazirmatn" pitchFamily="2" charset="-78"/>
              </a:rPr>
              <a:t> :</a:t>
            </a:r>
            <a:r>
              <a:rPr lang="fa-IR" sz="1600" dirty="0">
                <a:latin typeface="Vazirmatn" pitchFamily="2" charset="-78"/>
                <a:cs typeface="Vazirmatn" pitchFamily="2" charset="-78"/>
              </a:rPr>
              <a:t> این</a:t>
            </a:r>
            <a:r>
              <a:rPr lang="ar-SA" sz="1600" b="0" i="0" dirty="0">
                <a:effectLst/>
                <a:latin typeface="Vazirmatn" pitchFamily="2" charset="-78"/>
                <a:cs typeface="Vazirmatn" pitchFamily="2" charset="-78"/>
              </a:rPr>
              <a:t> </a:t>
            </a:r>
            <a:r>
              <a:rPr lang="ar-SA" sz="1600" b="0" i="0" dirty="0">
                <a:solidFill>
                  <a:srgbClr val="212529"/>
                </a:solidFill>
                <a:effectLst/>
                <a:latin typeface="Vazirmatn" pitchFamily="2" charset="-78"/>
                <a:cs typeface="Vazirmatn" pitchFamily="2" charset="-78"/>
              </a:rPr>
              <a:t>الگوها بر روی رفتار و تعامل بین اجزای سیستم تمرکز دارند و به ما امکان می‌دهند تا تغییرات در رفتار برنامه را به صورت انعطاف‌پذیر اعمال کنی</a:t>
            </a:r>
            <a:r>
              <a:rPr lang="fa-IR" sz="1600" b="0" i="0" dirty="0">
                <a:solidFill>
                  <a:srgbClr val="212529"/>
                </a:solidFill>
                <a:effectLst/>
                <a:latin typeface="Vazirmatn" pitchFamily="2" charset="-78"/>
                <a:cs typeface="Vazirmatn" pitchFamily="2" charset="-78"/>
              </a:rPr>
              <a:t>م</a:t>
            </a:r>
            <a:r>
              <a:rPr lang="ar-SA" sz="1600" b="0" i="0" dirty="0">
                <a:solidFill>
                  <a:srgbClr val="212529"/>
                </a:solidFill>
                <a:effectLst/>
                <a:latin typeface="Vazirmatn" pitchFamily="2" charset="-78"/>
                <a:cs typeface="Vazirmatn" pitchFamily="2" charset="-78"/>
              </a:rPr>
              <a:t>.</a:t>
            </a:r>
            <a:endParaRPr lang="fa-IR" sz="1600" i="0" dirty="0">
              <a:solidFill>
                <a:srgbClr val="7030A0"/>
              </a:solidFill>
              <a:latin typeface="Vazirmatn" pitchFamily="2" charset="-78"/>
              <a:cs typeface="Vazirmatn" pitchFamily="2" charset="-78"/>
            </a:endParaRPr>
          </a:p>
          <a:p>
            <a:br>
              <a:rPr lang="fa-IR" sz="1600" dirty="0"/>
            </a:br>
            <a:endParaRPr lang="fa-IR" sz="1600" dirty="0">
              <a:latin typeface="Vazirmatn" pitchFamily="2" charset="-78"/>
              <a:cs typeface="Vazirmatn" pitchFamily="2" charset="-78"/>
            </a:endParaRPr>
          </a:p>
        </p:txBody>
      </p:sp>
    </p:spTree>
    <p:extLst>
      <p:ext uri="{BB962C8B-B14F-4D97-AF65-F5344CB8AC3E}">
        <p14:creationId xmlns:p14="http://schemas.microsoft.com/office/powerpoint/2010/main" val="2459104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643</TotalTime>
  <Words>1630</Words>
  <Application>Microsoft Office PowerPoint</Application>
  <PresentationFormat>Widescreen</PresentationFormat>
  <Paragraphs>173</Paragraphs>
  <Slides>25</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Vazirmatn</vt:lpstr>
      <vt:lpstr>Calibri</vt:lpstr>
      <vt:lpstr>PT Sans</vt:lpstr>
      <vt:lpstr>Wingdings</vt:lpstr>
      <vt:lpstr>Calibri Light</vt:lpstr>
      <vt:lpstr>Courier New</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hoori dahesh</dc:creator>
  <cp:lastModifiedBy>hoori dahesh</cp:lastModifiedBy>
  <cp:revision>45</cp:revision>
  <dcterms:created xsi:type="dcterms:W3CDTF">2023-12-18T16:25:35Z</dcterms:created>
  <dcterms:modified xsi:type="dcterms:W3CDTF">2024-10-03T07:34:33Z</dcterms:modified>
</cp:coreProperties>
</file>

<file path=docProps/thumbnail.jpeg>
</file>